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5" r:id="rId2"/>
    <p:sldId id="266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67" r:id="rId15"/>
    <p:sldId id="268" r:id="rId16"/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546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383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448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7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80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14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39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373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45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05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00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11/24/2023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‹Nº›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057312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38" name="Group 9237">
            <a:extLst>
              <a:ext uri="{FF2B5EF4-FFF2-40B4-BE49-F238E27FC236}">
                <a16:creationId xmlns:a16="http://schemas.microsoft.com/office/drawing/2014/main" id="{67416F32-9D98-4340-82E8-E90CE00AD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9239" name="Rectangle 9238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9240" name="Oval 9239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9241" name="Oval 9240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242" name="Group 9241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9244" name="Rectangle 9243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  <p:sp>
            <p:nvSpPr>
              <p:cNvPr id="9245" name="Rectangle 9244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</p:grpSp>
        <p:sp>
          <p:nvSpPr>
            <p:cNvPr id="9243" name="Rectangle 9242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sp>
        <p:nvSpPr>
          <p:cNvPr id="9247" name="Rectangle 9246">
            <a:extLst>
              <a:ext uri="{FF2B5EF4-FFF2-40B4-BE49-F238E27FC236}">
                <a16:creationId xmlns:a16="http://schemas.microsoft.com/office/drawing/2014/main" id="{D8D85657-6A77-4466-887F-EE948B9CD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9249" name="Rectangle 9248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251" name="Group 9250">
            <a:extLst>
              <a:ext uri="{FF2B5EF4-FFF2-40B4-BE49-F238E27FC236}">
                <a16:creationId xmlns:a16="http://schemas.microsoft.com/office/drawing/2014/main" id="{987A62DB-71D7-497D-BE1C-933ECB515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9252" name="Oval 9251">
              <a:extLst>
                <a:ext uri="{FF2B5EF4-FFF2-40B4-BE49-F238E27FC236}">
                  <a16:creationId xmlns:a16="http://schemas.microsoft.com/office/drawing/2014/main" id="{FDAC2767-A7E3-4697-90F6-443A58314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53" name="Oval 9252">
              <a:extLst>
                <a:ext uri="{FF2B5EF4-FFF2-40B4-BE49-F238E27FC236}">
                  <a16:creationId xmlns:a16="http://schemas.microsoft.com/office/drawing/2014/main" id="{AB23E396-A746-411A-8709-32ABC4DDE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54" name="Oval 9253">
              <a:extLst>
                <a:ext uri="{FF2B5EF4-FFF2-40B4-BE49-F238E27FC236}">
                  <a16:creationId xmlns:a16="http://schemas.microsoft.com/office/drawing/2014/main" id="{D135C986-CB82-4211-A910-D232B9BCA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9256" name="Freeform: Shape 9255">
            <a:extLst>
              <a:ext uri="{FF2B5EF4-FFF2-40B4-BE49-F238E27FC236}">
                <a16:creationId xmlns:a16="http://schemas.microsoft.com/office/drawing/2014/main" id="{837F2C8F-CC11-4A18-AA7E-AE8C022CD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000" y="1"/>
            <a:ext cx="6858000" cy="6857999"/>
          </a:xfrm>
          <a:custGeom>
            <a:avLst/>
            <a:gdLst>
              <a:gd name="connsiteX0" fmla="*/ 3428961 w 6858000"/>
              <a:gd name="connsiteY0" fmla="*/ 0 h 6857999"/>
              <a:gd name="connsiteX1" fmla="*/ 3429042 w 6858000"/>
              <a:gd name="connsiteY1" fmla="*/ 0 h 6857999"/>
              <a:gd name="connsiteX2" fmla="*/ 3605457 w 6858000"/>
              <a:gd name="connsiteY2" fmla="*/ 4461 h 6857999"/>
              <a:gd name="connsiteX3" fmla="*/ 6858000 w 6858000"/>
              <a:gd name="connsiteY3" fmla="*/ 3429000 h 6857999"/>
              <a:gd name="connsiteX4" fmla="*/ 3429001 w 6858000"/>
              <a:gd name="connsiteY4" fmla="*/ 6857999 h 6857999"/>
              <a:gd name="connsiteX5" fmla="*/ 0 w 6858000"/>
              <a:gd name="connsiteY5" fmla="*/ 3429000 h 6857999"/>
              <a:gd name="connsiteX6" fmla="*/ 3252545 w 6858000"/>
              <a:gd name="connsiteY6" fmla="*/ 44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6857999">
                <a:moveTo>
                  <a:pt x="3428961" y="0"/>
                </a:moveTo>
                <a:lnTo>
                  <a:pt x="3429042" y="0"/>
                </a:lnTo>
                <a:lnTo>
                  <a:pt x="3605457" y="4461"/>
                </a:lnTo>
                <a:cubicBezTo>
                  <a:pt x="5417236" y="96300"/>
                  <a:pt x="6858000" y="1594396"/>
                  <a:pt x="6858000" y="3429000"/>
                </a:cubicBezTo>
                <a:cubicBezTo>
                  <a:pt x="6858000" y="5322784"/>
                  <a:pt x="5322784" y="6857999"/>
                  <a:pt x="3429001" y="6857999"/>
                </a:cubicBezTo>
                <a:cubicBezTo>
                  <a:pt x="1535216" y="6857999"/>
                  <a:pt x="0" y="5322784"/>
                  <a:pt x="0" y="3429000"/>
                </a:cubicBezTo>
                <a:cubicBezTo>
                  <a:pt x="0" y="1594396"/>
                  <a:pt x="1440765" y="96300"/>
                  <a:pt x="3252545" y="4461"/>
                </a:cubicBezTo>
                <a:close/>
              </a:path>
            </a:pathLst>
          </a:custGeom>
          <a:effectLst>
            <a:softEdge rad="1016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2" descr="Desarrollo web - Iconos gratis de seo y web">
            <a:extLst>
              <a:ext uri="{FF2B5EF4-FFF2-40B4-BE49-F238E27FC236}">
                <a16:creationId xmlns:a16="http://schemas.microsoft.com/office/drawing/2014/main" id="{4D621549-6694-2A95-99CE-3B5426F05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535" r="1" b="27218"/>
          <a:stretch/>
        </p:blipFill>
        <p:spPr bwMode="auto">
          <a:xfrm>
            <a:off x="-541776" y="0"/>
            <a:ext cx="121926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0A50090-3F2A-EDA4-E741-A7BF474F0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125" y="607758"/>
            <a:ext cx="7080000" cy="18412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MX" sz="5400" dirty="0"/>
              <a:t>Benemérita Universidad Autónoma de Puebla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6691BCE-F25D-85DA-6DEA-7BA1A087D7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662" y="2783747"/>
            <a:ext cx="4500562" cy="3361604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indent="-270000">
              <a:buFont typeface="Arial" panose="020B0604020202020204" pitchFamily="34" charset="0"/>
              <a:buChar char="•"/>
            </a:pPr>
            <a:r>
              <a:rPr lang="es-MX" sz="2000" spc="50" dirty="0"/>
              <a:t>Modelos de Desarrollo Web</a:t>
            </a:r>
          </a:p>
          <a:p>
            <a:pPr indent="-270000">
              <a:buFont typeface="Arial" panose="020B0604020202020204" pitchFamily="34" charset="0"/>
              <a:buChar char="•"/>
            </a:pPr>
            <a:r>
              <a:rPr lang="es-MX" sz="2000" spc="50" dirty="0"/>
              <a:t>NRC: 12051</a:t>
            </a:r>
          </a:p>
          <a:p>
            <a:pPr indent="-270000">
              <a:buFont typeface="Arial" panose="020B0604020202020204" pitchFamily="34" charset="0"/>
              <a:buChar char="•"/>
            </a:pPr>
            <a:r>
              <a:rPr lang="es-MX" sz="2000" spc="50" dirty="0"/>
              <a:t>Proyecto Final</a:t>
            </a:r>
          </a:p>
          <a:p>
            <a:pPr indent="-270000">
              <a:buFont typeface="Arial" panose="020B0604020202020204" pitchFamily="34" charset="0"/>
              <a:buChar char="•"/>
            </a:pPr>
            <a:r>
              <a:rPr lang="es-MX" sz="2000" spc="50" dirty="0"/>
              <a:t>Prof. Alfredo García Suárez</a:t>
            </a:r>
          </a:p>
          <a:p>
            <a:pPr indent="-270000">
              <a:buFont typeface="Arial" panose="020B0604020202020204" pitchFamily="34" charset="0"/>
              <a:buChar char="•"/>
            </a:pPr>
            <a:r>
              <a:rPr lang="es-MX" sz="2000" spc="50" dirty="0"/>
              <a:t>Alumno: Vicente Zavaleta Sanchez</a:t>
            </a:r>
          </a:p>
          <a:p>
            <a:pPr indent="-270000">
              <a:buFont typeface="Arial" panose="020B0604020202020204" pitchFamily="34" charset="0"/>
              <a:buChar char="•"/>
            </a:pPr>
            <a:endParaRPr lang="es-MX" sz="2000" spc="50" dirty="0"/>
          </a:p>
        </p:txBody>
      </p:sp>
    </p:spTree>
    <p:extLst>
      <p:ext uri="{BB962C8B-B14F-4D97-AF65-F5344CB8AC3E}">
        <p14:creationId xmlns:p14="http://schemas.microsoft.com/office/powerpoint/2010/main" val="1585474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94DE19C-08EE-71EA-1BCC-C48D0BDF5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00000" cy="482343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7B6B3C7-19E2-AEF4-4F5E-2D610265B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000" y="2034563"/>
            <a:ext cx="9000000" cy="482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87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12F3F92-7FA5-F537-C12B-9786A6015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00000" cy="482343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462B75E-38A2-F92E-F78D-E018D63C4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000" y="2034562"/>
            <a:ext cx="9000000" cy="482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35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4F60191-36E1-6834-D788-971CA8B68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00000" cy="482343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1B947A9-C10E-6C30-FC38-B434A1B17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000" y="2034562"/>
            <a:ext cx="9000000" cy="482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08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6A65C4B-B24D-C673-745D-CE741B4403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613"/>
          <a:stretch/>
        </p:blipFill>
        <p:spPr>
          <a:xfrm>
            <a:off x="321730" y="321732"/>
            <a:ext cx="5674897" cy="301740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A30154C-1B70-CC48-F6F0-75CF65ED90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8105"/>
          <a:stretch/>
        </p:blipFill>
        <p:spPr>
          <a:xfrm>
            <a:off x="321730" y="3510853"/>
            <a:ext cx="5674897" cy="278995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633F6F7-9ADA-3D60-806D-690A7EC431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38" r="16185" b="1"/>
          <a:stretch/>
        </p:blipFill>
        <p:spPr>
          <a:xfrm>
            <a:off x="6195373" y="321733"/>
            <a:ext cx="5674897" cy="59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54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5A82F-8D69-4D2F-6E29-45CB3D96E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Swagger</a:t>
            </a:r>
            <a:endParaRPr lang="es-MX" dirty="0"/>
          </a:p>
        </p:txBody>
      </p:sp>
      <p:pic>
        <p:nvPicPr>
          <p:cNvPr id="3" name="Picture 2" descr="REST API Documentation Tool | Swagger UI">
            <a:extLst>
              <a:ext uri="{FF2B5EF4-FFF2-40B4-BE49-F238E27FC236}">
                <a16:creationId xmlns:a16="http://schemas.microsoft.com/office/drawing/2014/main" id="{79E8EE5B-3C76-CBE2-A678-C5D0BF19B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25" y="76200"/>
            <a:ext cx="2038350" cy="20383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05A103F-6AA6-92A6-A445-A5E30FC8F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181"/>
          <a:stretch/>
        </p:blipFill>
        <p:spPr>
          <a:xfrm>
            <a:off x="66675" y="2209676"/>
            <a:ext cx="4350022" cy="3960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6163F69-A97A-55B6-FED2-67A52855B1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861" b="37778"/>
          <a:stretch/>
        </p:blipFill>
        <p:spPr>
          <a:xfrm>
            <a:off x="4416697" y="2209676"/>
            <a:ext cx="4008234" cy="3960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4C8EA18-94D6-71B8-33E3-B7D00BB4BB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949"/>
          <a:stretch/>
        </p:blipFill>
        <p:spPr>
          <a:xfrm>
            <a:off x="8424931" y="2209676"/>
            <a:ext cx="3700684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91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5A82F-8D69-4D2F-6E29-45CB3D96E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Redocly</a:t>
            </a:r>
            <a:endParaRPr lang="es-MX" dirty="0"/>
          </a:p>
        </p:txBody>
      </p:sp>
      <p:pic>
        <p:nvPicPr>
          <p:cNvPr id="3" name="Picture 2" descr="Redocly · GitHub">
            <a:extLst>
              <a:ext uri="{FF2B5EF4-FFF2-40B4-BE49-F238E27FC236}">
                <a16:creationId xmlns:a16="http://schemas.microsoft.com/office/drawing/2014/main" id="{8C9820ED-B095-1A94-AA8B-E74AC8B5E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301334"/>
            <a:ext cx="1581150" cy="15811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0F30A61-CF6F-F2EA-71C1-B0E8DD64E1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694"/>
          <a:stretch/>
        </p:blipFill>
        <p:spPr>
          <a:xfrm>
            <a:off x="605330" y="1511514"/>
            <a:ext cx="9844940" cy="526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60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1" name="Rectangle 1050">
            <a:extLst>
              <a:ext uri="{FF2B5EF4-FFF2-40B4-BE49-F238E27FC236}">
                <a16:creationId xmlns:a16="http://schemas.microsoft.com/office/drawing/2014/main" id="{9C51935E-4A08-4AE4-8E13-F40CD3C4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2A745492-95CF-4812-9BF8-F331CCF4E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1054" name="Oval 1053">
              <a:extLst>
                <a:ext uri="{FF2B5EF4-FFF2-40B4-BE49-F238E27FC236}">
                  <a16:creationId xmlns:a16="http://schemas.microsoft.com/office/drawing/2014/main" id="{5EBA559C-9528-4DF6-97A9-9F1B15754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5" name="Oval 1054">
              <a:extLst>
                <a:ext uri="{FF2B5EF4-FFF2-40B4-BE49-F238E27FC236}">
                  <a16:creationId xmlns:a16="http://schemas.microsoft.com/office/drawing/2014/main" id="{788FD41A-2B00-4751-85D7-9C68D15D6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6" name="Oval 1055">
              <a:extLst>
                <a:ext uri="{FF2B5EF4-FFF2-40B4-BE49-F238E27FC236}">
                  <a16:creationId xmlns:a16="http://schemas.microsoft.com/office/drawing/2014/main" id="{97CDAE9A-F5BF-4BA9-B6CE-A87B6A8EC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58" name="Freeform: Shape 1057">
            <a:extLst>
              <a:ext uri="{FF2B5EF4-FFF2-40B4-BE49-F238E27FC236}">
                <a16:creationId xmlns:a16="http://schemas.microsoft.com/office/drawing/2014/main" id="{1AE9598F-D7DE-4210-9654-730537624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000" y="1"/>
            <a:ext cx="6858000" cy="6857999"/>
          </a:xfrm>
          <a:custGeom>
            <a:avLst/>
            <a:gdLst>
              <a:gd name="connsiteX0" fmla="*/ 3428961 w 6858000"/>
              <a:gd name="connsiteY0" fmla="*/ 0 h 6857999"/>
              <a:gd name="connsiteX1" fmla="*/ 3429042 w 6858000"/>
              <a:gd name="connsiteY1" fmla="*/ 0 h 6857999"/>
              <a:gd name="connsiteX2" fmla="*/ 3605457 w 6858000"/>
              <a:gd name="connsiteY2" fmla="*/ 4461 h 6857999"/>
              <a:gd name="connsiteX3" fmla="*/ 6858000 w 6858000"/>
              <a:gd name="connsiteY3" fmla="*/ 3429000 h 6857999"/>
              <a:gd name="connsiteX4" fmla="*/ 3429001 w 6858000"/>
              <a:gd name="connsiteY4" fmla="*/ 6857999 h 6857999"/>
              <a:gd name="connsiteX5" fmla="*/ 0 w 6858000"/>
              <a:gd name="connsiteY5" fmla="*/ 3429000 h 6857999"/>
              <a:gd name="connsiteX6" fmla="*/ 3252545 w 6858000"/>
              <a:gd name="connsiteY6" fmla="*/ 44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6857999">
                <a:moveTo>
                  <a:pt x="3428961" y="0"/>
                </a:moveTo>
                <a:lnTo>
                  <a:pt x="3429042" y="0"/>
                </a:lnTo>
                <a:lnTo>
                  <a:pt x="3605457" y="4461"/>
                </a:lnTo>
                <a:cubicBezTo>
                  <a:pt x="5417236" y="96300"/>
                  <a:pt x="6858000" y="1594396"/>
                  <a:pt x="6858000" y="3429000"/>
                </a:cubicBezTo>
                <a:cubicBezTo>
                  <a:pt x="6858000" y="5322784"/>
                  <a:pt x="5322784" y="6857999"/>
                  <a:pt x="3429001" y="6857999"/>
                </a:cubicBezTo>
                <a:cubicBezTo>
                  <a:pt x="1535216" y="6857999"/>
                  <a:pt x="0" y="5322784"/>
                  <a:pt x="0" y="3429000"/>
                </a:cubicBezTo>
                <a:cubicBezTo>
                  <a:pt x="0" y="1594396"/>
                  <a:pt x="1440765" y="96300"/>
                  <a:pt x="3252545" y="4461"/>
                </a:cubicBezTo>
                <a:close/>
              </a:path>
            </a:pathLst>
          </a:custGeom>
          <a:solidFill>
            <a:srgbClr val="FFFFFF"/>
          </a:solidFill>
          <a:effectLst>
            <a:softEdge rad="1016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5470CC-F0AB-FB8C-74CB-1960D32EE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5125"/>
            <a:ext cx="5437187" cy="4792050"/>
          </a:xfrm>
        </p:spPr>
        <p:txBody>
          <a:bodyPr anchor="t">
            <a:normAutofit/>
          </a:bodyPr>
          <a:lstStyle/>
          <a:p>
            <a:r>
              <a:rPr lang="es-MX" sz="5500" b="1" i="0" dirty="0">
                <a:effectLst/>
                <a:latin typeface="clcicgqyw0002obe2xroteu2c"/>
              </a:rPr>
              <a:t>MongoDB Atlas y MongoDB </a:t>
            </a:r>
            <a:r>
              <a:rPr lang="es-MX" sz="5500" b="1" i="0" dirty="0" err="1">
                <a:effectLst/>
                <a:latin typeface="clcicgqyw0002obe2xroteu2c"/>
              </a:rPr>
              <a:t>Compass</a:t>
            </a:r>
            <a:r>
              <a:rPr lang="es-MX" sz="5500" b="1" i="0" dirty="0">
                <a:effectLst/>
                <a:latin typeface="clcicgqyw0002obe2xroteu2c"/>
              </a:rPr>
              <a:t>: Ventajas, Desventajas y diferencias</a:t>
            </a:r>
            <a:endParaRPr lang="es-MX" sz="5500" dirty="0"/>
          </a:p>
        </p:txBody>
      </p:sp>
      <p:pic>
        <p:nvPicPr>
          <p:cNvPr id="1026" name="Picture 2" descr="Tutorial on MongoDB Atlas and Compass for Beginners [ Hands on Lab] -  YouTube">
            <a:extLst>
              <a:ext uri="{FF2B5EF4-FFF2-40B4-BE49-F238E27FC236}">
                <a16:creationId xmlns:a16="http://schemas.microsoft.com/office/drawing/2014/main" id="{15456BCE-CFE1-4529-E37B-4E10785DB4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04" r="69005" b="15102"/>
          <a:stretch/>
        </p:blipFill>
        <p:spPr bwMode="auto">
          <a:xfrm>
            <a:off x="6750501" y="1629000"/>
            <a:ext cx="3148997" cy="360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236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3" name="Rectangle 2056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E29F306-BE70-47DE-7CA0-1F250A2DB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4500561" cy="2181946"/>
          </a:xfrm>
        </p:spPr>
        <p:txBody>
          <a:bodyPr anchor="t">
            <a:normAutofit/>
          </a:bodyPr>
          <a:lstStyle/>
          <a:p>
            <a:r>
              <a:rPr lang="en-US" sz="4700" dirty="0"/>
              <a:t>MongoDB Atlas y MongoDB Compass</a:t>
            </a:r>
            <a:endParaRPr lang="es-MX" sz="47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7B5371-6409-D123-EB91-0160A924D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933" y="3183885"/>
            <a:ext cx="5545137" cy="3361604"/>
          </a:xfrm>
        </p:spPr>
        <p:txBody>
          <a:bodyPr anchor="t">
            <a:normAutofit/>
          </a:bodyPr>
          <a:lstStyle/>
          <a:p>
            <a:pPr marL="0" indent="0" algn="just">
              <a:lnSpc>
                <a:spcPct val="115000"/>
              </a:lnSpc>
              <a:buNone/>
            </a:pPr>
            <a:r>
              <a:rPr lang="es-MX" dirty="0"/>
              <a:t>MongoDB Atlas es un servicio de base de datos en la nube que facilita el escalado y la administración rápida de bases de datos no relacionales. En cambio, MongoDB </a:t>
            </a:r>
            <a:r>
              <a:rPr lang="es-MX" dirty="0" err="1"/>
              <a:t>Compass</a:t>
            </a:r>
            <a:r>
              <a:rPr lang="es-MX" dirty="0"/>
              <a:t> es una herramienta de visualización y análisis de datos que proporciona una interfaz gráfica para explorar y manipular datos almacenados en la base de datos MongoDB.</a:t>
            </a:r>
          </a:p>
        </p:txBody>
      </p:sp>
      <p:grpSp>
        <p:nvGrpSpPr>
          <p:cNvPr id="2074" name="Group 2058">
            <a:extLst>
              <a:ext uri="{FF2B5EF4-FFF2-40B4-BE49-F238E27FC236}">
                <a16:creationId xmlns:a16="http://schemas.microsoft.com/office/drawing/2014/main" id="{CB12F149-B5A6-4265-8250-F72235FA0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3200" y="0"/>
            <a:ext cx="4382561" cy="4320000"/>
            <a:chOff x="5443200" y="0"/>
            <a:chExt cx="4382561" cy="4320000"/>
          </a:xfrm>
        </p:grpSpPr>
        <p:sp>
          <p:nvSpPr>
            <p:cNvPr id="2075" name="Oval 2059">
              <a:extLst>
                <a:ext uri="{FF2B5EF4-FFF2-40B4-BE49-F238E27FC236}">
                  <a16:creationId xmlns:a16="http://schemas.microsoft.com/office/drawing/2014/main" id="{91033DF6-967C-411F-8F2C-62E83C5F1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25761" y="0"/>
              <a:ext cx="3600000" cy="360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softEdge rad="762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6" name="Oval 2060">
              <a:extLst>
                <a:ext uri="{FF2B5EF4-FFF2-40B4-BE49-F238E27FC236}">
                  <a16:creationId xmlns:a16="http://schemas.microsoft.com/office/drawing/2014/main" id="{CB66D5E3-9203-487A-8E8E-4C522CD78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596623" y="548550"/>
              <a:ext cx="3600000" cy="3600000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  <a:effectLst>
              <a:softEdge rad="508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7" name="Freeform: Shape 2061">
              <a:extLst>
                <a:ext uri="{FF2B5EF4-FFF2-40B4-BE49-F238E27FC236}">
                  <a16:creationId xmlns:a16="http://schemas.microsoft.com/office/drawing/2014/main" id="{0A397EE0-9234-419F-A942-4E4BEF7714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3200" y="0"/>
              <a:ext cx="4320000" cy="4320000"/>
            </a:xfrm>
            <a:custGeom>
              <a:avLst/>
              <a:gdLst>
                <a:gd name="connsiteX0" fmla="*/ 2160001 w 4320000"/>
                <a:gd name="connsiteY0" fmla="*/ 0 h 4320000"/>
                <a:gd name="connsiteX1" fmla="*/ 4320000 w 4320000"/>
                <a:gd name="connsiteY1" fmla="*/ 2160001 h 4320000"/>
                <a:gd name="connsiteX2" fmla="*/ 2160001 w 4320000"/>
                <a:gd name="connsiteY2" fmla="*/ 4320000 h 4320000"/>
                <a:gd name="connsiteX3" fmla="*/ 0 w 4320000"/>
                <a:gd name="connsiteY3" fmla="*/ 2160001 h 4320000"/>
                <a:gd name="connsiteX4" fmla="*/ 2160001 w 4320000"/>
                <a:gd name="connsiteY4" fmla="*/ 0 h 43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0000" h="4320000">
                  <a:moveTo>
                    <a:pt x="2160001" y="0"/>
                  </a:moveTo>
                  <a:cubicBezTo>
                    <a:pt x="3352935" y="0"/>
                    <a:pt x="4320000" y="967065"/>
                    <a:pt x="4320000" y="2160001"/>
                  </a:cubicBezTo>
                  <a:cubicBezTo>
                    <a:pt x="4320000" y="3352936"/>
                    <a:pt x="3352935" y="4320000"/>
                    <a:pt x="2160001" y="4320000"/>
                  </a:cubicBezTo>
                  <a:cubicBezTo>
                    <a:pt x="967065" y="4320000"/>
                    <a:pt x="0" y="3352936"/>
                    <a:pt x="0" y="2160001"/>
                  </a:cubicBezTo>
                  <a:cubicBezTo>
                    <a:pt x="0" y="967065"/>
                    <a:pt x="967065" y="0"/>
                    <a:pt x="21600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5FC61C9B-96AC-4953-A52C-19F9F6C3C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02185" y="2566575"/>
            <a:ext cx="3600000" cy="4120437"/>
            <a:chOff x="8202185" y="2566575"/>
            <a:chExt cx="3600000" cy="4120437"/>
          </a:xfrm>
        </p:grpSpPr>
        <p:sp>
          <p:nvSpPr>
            <p:cNvPr id="2078" name="Oval 2064">
              <a:extLst>
                <a:ext uri="{FF2B5EF4-FFF2-40B4-BE49-F238E27FC236}">
                  <a16:creationId xmlns:a16="http://schemas.microsoft.com/office/drawing/2014/main" id="{63488075-48D4-4A61-A183-71F671C62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29909" y="2566575"/>
              <a:ext cx="3472275" cy="34722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9" name="Oval 2065">
              <a:extLst>
                <a:ext uri="{FF2B5EF4-FFF2-40B4-BE49-F238E27FC236}">
                  <a16:creationId xmlns:a16="http://schemas.microsoft.com/office/drawing/2014/main" id="{8F7632CE-A975-463D-9FD8-ABF348920D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8497801" y="3111700"/>
              <a:ext cx="2530798" cy="25307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softEdge rad="495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0" name="Oval 2066">
              <a:extLst>
                <a:ext uri="{FF2B5EF4-FFF2-40B4-BE49-F238E27FC236}">
                  <a16:creationId xmlns:a16="http://schemas.microsoft.com/office/drawing/2014/main" id="{B1E36AE6-A22A-46C5-A7B8-C4FB83AC9B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15609" y="3128550"/>
              <a:ext cx="3472275" cy="3472275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  <a:effectLst>
              <a:softEdge rad="508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1" name="Freeform: Shape 2067">
              <a:extLst>
                <a:ext uri="{FF2B5EF4-FFF2-40B4-BE49-F238E27FC236}">
                  <a16:creationId xmlns:a16="http://schemas.microsoft.com/office/drawing/2014/main" id="{4E14F7DD-7371-4B1D-86A8-0ECB74CE6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02185" y="3087012"/>
              <a:ext cx="3600000" cy="3600000"/>
            </a:xfrm>
            <a:custGeom>
              <a:avLst/>
              <a:gdLst>
                <a:gd name="connsiteX0" fmla="*/ 1800000 w 3600000"/>
                <a:gd name="connsiteY0" fmla="*/ 0 h 3600000"/>
                <a:gd name="connsiteX1" fmla="*/ 3600000 w 3600000"/>
                <a:gd name="connsiteY1" fmla="*/ 1800001 h 3600000"/>
                <a:gd name="connsiteX2" fmla="*/ 1800000 w 3600000"/>
                <a:gd name="connsiteY2" fmla="*/ 3600000 h 3600000"/>
                <a:gd name="connsiteX3" fmla="*/ 0 w 3600000"/>
                <a:gd name="connsiteY3" fmla="*/ 1800001 h 3600000"/>
                <a:gd name="connsiteX4" fmla="*/ 1800000 w 3600000"/>
                <a:gd name="connsiteY4" fmla="*/ 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0000" h="3600000">
                  <a:moveTo>
                    <a:pt x="1800000" y="0"/>
                  </a:moveTo>
                  <a:cubicBezTo>
                    <a:pt x="2794112" y="0"/>
                    <a:pt x="3600000" y="805888"/>
                    <a:pt x="3600000" y="1800001"/>
                  </a:cubicBezTo>
                  <a:cubicBezTo>
                    <a:pt x="3600000" y="2794113"/>
                    <a:pt x="2794112" y="3600000"/>
                    <a:pt x="1800000" y="3600000"/>
                  </a:cubicBezTo>
                  <a:cubicBezTo>
                    <a:pt x="805888" y="3600000"/>
                    <a:pt x="0" y="2794113"/>
                    <a:pt x="0" y="1800001"/>
                  </a:cubicBezTo>
                  <a:cubicBezTo>
                    <a:pt x="0" y="805888"/>
                    <a:pt x="805888" y="0"/>
                    <a:pt x="1800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softEdge rad="508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2052" name="Picture 4" descr="Tutorial on MongoDB Atlas and Compass for Beginners [ Hands on Lab] -  YouTube">
            <a:extLst>
              <a:ext uri="{FF2B5EF4-FFF2-40B4-BE49-F238E27FC236}">
                <a16:creationId xmlns:a16="http://schemas.microsoft.com/office/drawing/2014/main" id="{D376AEBF-0589-5E07-6C73-E3EDC3CC7B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15" t="26112" r="4429" b="17499"/>
          <a:stretch/>
        </p:blipFill>
        <p:spPr bwMode="auto">
          <a:xfrm>
            <a:off x="6347647" y="720000"/>
            <a:ext cx="2511105" cy="288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utorial on MongoDB Atlas and Compass for Beginners [ Hands on Lab] -  YouTube">
            <a:extLst>
              <a:ext uri="{FF2B5EF4-FFF2-40B4-BE49-F238E27FC236}">
                <a16:creationId xmlns:a16="http://schemas.microsoft.com/office/drawing/2014/main" id="{93A0FF34-09C1-7AFE-3901-EBA0D042AB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44" t="30139" r="37500" b="18611"/>
          <a:stretch/>
        </p:blipFill>
        <p:spPr bwMode="auto">
          <a:xfrm>
            <a:off x="8966097" y="3807012"/>
            <a:ext cx="2072176" cy="216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420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7" name="Rectangle 3106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8AD15F-1A61-9419-DDAB-BFEB7B778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4500561" cy="2181946"/>
          </a:xfrm>
        </p:spPr>
        <p:txBody>
          <a:bodyPr anchor="t">
            <a:normAutofit/>
          </a:bodyPr>
          <a:lstStyle/>
          <a:p>
            <a:r>
              <a:rPr lang="es-MX" sz="4700"/>
              <a:t>Ventajas de MongoDB Atlas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A82EC9-E897-4783-F9DE-92B5D51A5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947121"/>
            <a:ext cx="4500562" cy="3361604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MX" sz="2000" dirty="0">
                <a:effectLst/>
              </a:rPr>
              <a:t>Escalabilidad horizontal sin interrupciones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2000" dirty="0">
                <a:effectLst/>
              </a:rPr>
              <a:t>Recuperación ante desastres, automatizada y fácil de usar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2000" dirty="0">
                <a:effectLst/>
              </a:rPr>
              <a:t>Seguridad avanzada y cumplimiento normativo</a:t>
            </a:r>
          </a:p>
        </p:txBody>
      </p:sp>
      <p:grpSp>
        <p:nvGrpSpPr>
          <p:cNvPr id="3109" name="Group 3108">
            <a:extLst>
              <a:ext uri="{FF2B5EF4-FFF2-40B4-BE49-F238E27FC236}">
                <a16:creationId xmlns:a16="http://schemas.microsoft.com/office/drawing/2014/main" id="{CB12F149-B5A6-4265-8250-F72235FA0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3200" y="0"/>
            <a:ext cx="4382561" cy="4320000"/>
            <a:chOff x="5443200" y="0"/>
            <a:chExt cx="4382561" cy="4320000"/>
          </a:xfrm>
        </p:grpSpPr>
        <p:sp>
          <p:nvSpPr>
            <p:cNvPr id="3110" name="Oval 3109">
              <a:extLst>
                <a:ext uri="{FF2B5EF4-FFF2-40B4-BE49-F238E27FC236}">
                  <a16:creationId xmlns:a16="http://schemas.microsoft.com/office/drawing/2014/main" id="{91033DF6-967C-411F-8F2C-62E83C5F1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25761" y="0"/>
              <a:ext cx="3600000" cy="360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softEdge rad="762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11" name="Oval 3110">
              <a:extLst>
                <a:ext uri="{FF2B5EF4-FFF2-40B4-BE49-F238E27FC236}">
                  <a16:creationId xmlns:a16="http://schemas.microsoft.com/office/drawing/2014/main" id="{CB66D5E3-9203-487A-8E8E-4C522CD78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596623" y="548550"/>
              <a:ext cx="3600000" cy="3600000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  <a:effectLst>
              <a:softEdge rad="508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2" name="Freeform: Shape 3111">
              <a:extLst>
                <a:ext uri="{FF2B5EF4-FFF2-40B4-BE49-F238E27FC236}">
                  <a16:creationId xmlns:a16="http://schemas.microsoft.com/office/drawing/2014/main" id="{0A397EE0-9234-419F-A942-4E4BEF7714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3200" y="0"/>
              <a:ext cx="4320000" cy="4320000"/>
            </a:xfrm>
            <a:custGeom>
              <a:avLst/>
              <a:gdLst>
                <a:gd name="connsiteX0" fmla="*/ 2160001 w 4320000"/>
                <a:gd name="connsiteY0" fmla="*/ 0 h 4320000"/>
                <a:gd name="connsiteX1" fmla="*/ 4320000 w 4320000"/>
                <a:gd name="connsiteY1" fmla="*/ 2160001 h 4320000"/>
                <a:gd name="connsiteX2" fmla="*/ 2160001 w 4320000"/>
                <a:gd name="connsiteY2" fmla="*/ 4320000 h 4320000"/>
                <a:gd name="connsiteX3" fmla="*/ 0 w 4320000"/>
                <a:gd name="connsiteY3" fmla="*/ 2160001 h 4320000"/>
                <a:gd name="connsiteX4" fmla="*/ 2160001 w 4320000"/>
                <a:gd name="connsiteY4" fmla="*/ 0 h 43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0000" h="4320000">
                  <a:moveTo>
                    <a:pt x="2160001" y="0"/>
                  </a:moveTo>
                  <a:cubicBezTo>
                    <a:pt x="3352935" y="0"/>
                    <a:pt x="4320000" y="967065"/>
                    <a:pt x="4320000" y="2160001"/>
                  </a:cubicBezTo>
                  <a:cubicBezTo>
                    <a:pt x="4320000" y="3352936"/>
                    <a:pt x="3352935" y="4320000"/>
                    <a:pt x="2160001" y="4320000"/>
                  </a:cubicBezTo>
                  <a:cubicBezTo>
                    <a:pt x="967065" y="4320000"/>
                    <a:pt x="0" y="3352936"/>
                    <a:pt x="0" y="2160001"/>
                  </a:cubicBezTo>
                  <a:cubicBezTo>
                    <a:pt x="0" y="967065"/>
                    <a:pt x="967065" y="0"/>
                    <a:pt x="21600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3114" name="Group 3113">
            <a:extLst>
              <a:ext uri="{FF2B5EF4-FFF2-40B4-BE49-F238E27FC236}">
                <a16:creationId xmlns:a16="http://schemas.microsoft.com/office/drawing/2014/main" id="{5FC61C9B-96AC-4953-A52C-19F9F6C3C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02185" y="2566575"/>
            <a:ext cx="3600000" cy="4120437"/>
            <a:chOff x="8202185" y="2566575"/>
            <a:chExt cx="3600000" cy="4120437"/>
          </a:xfrm>
        </p:grpSpPr>
        <p:sp>
          <p:nvSpPr>
            <p:cNvPr id="3115" name="Oval 3114">
              <a:extLst>
                <a:ext uri="{FF2B5EF4-FFF2-40B4-BE49-F238E27FC236}">
                  <a16:creationId xmlns:a16="http://schemas.microsoft.com/office/drawing/2014/main" id="{63488075-48D4-4A61-A183-71F671C62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29909" y="2566575"/>
              <a:ext cx="3472275" cy="34722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16" name="Oval 3115">
              <a:extLst>
                <a:ext uri="{FF2B5EF4-FFF2-40B4-BE49-F238E27FC236}">
                  <a16:creationId xmlns:a16="http://schemas.microsoft.com/office/drawing/2014/main" id="{8F7632CE-A975-463D-9FD8-ABF348920D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8497801" y="3111700"/>
              <a:ext cx="2530798" cy="25307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softEdge rad="495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7" name="Oval 3116">
              <a:extLst>
                <a:ext uri="{FF2B5EF4-FFF2-40B4-BE49-F238E27FC236}">
                  <a16:creationId xmlns:a16="http://schemas.microsoft.com/office/drawing/2014/main" id="{B1E36AE6-A22A-46C5-A7B8-C4FB83AC9B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15609" y="3128550"/>
              <a:ext cx="3472275" cy="3472275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  <a:effectLst>
              <a:softEdge rad="508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18" name="Freeform: Shape 3117">
              <a:extLst>
                <a:ext uri="{FF2B5EF4-FFF2-40B4-BE49-F238E27FC236}">
                  <a16:creationId xmlns:a16="http://schemas.microsoft.com/office/drawing/2014/main" id="{4E14F7DD-7371-4B1D-86A8-0ECB74CE6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02185" y="3087012"/>
              <a:ext cx="3600000" cy="3600000"/>
            </a:xfrm>
            <a:custGeom>
              <a:avLst/>
              <a:gdLst>
                <a:gd name="connsiteX0" fmla="*/ 1800000 w 3600000"/>
                <a:gd name="connsiteY0" fmla="*/ 0 h 3600000"/>
                <a:gd name="connsiteX1" fmla="*/ 3600000 w 3600000"/>
                <a:gd name="connsiteY1" fmla="*/ 1800001 h 3600000"/>
                <a:gd name="connsiteX2" fmla="*/ 1800000 w 3600000"/>
                <a:gd name="connsiteY2" fmla="*/ 3600000 h 3600000"/>
                <a:gd name="connsiteX3" fmla="*/ 0 w 3600000"/>
                <a:gd name="connsiteY3" fmla="*/ 1800001 h 3600000"/>
                <a:gd name="connsiteX4" fmla="*/ 1800000 w 3600000"/>
                <a:gd name="connsiteY4" fmla="*/ 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0000" h="3600000">
                  <a:moveTo>
                    <a:pt x="1800000" y="0"/>
                  </a:moveTo>
                  <a:cubicBezTo>
                    <a:pt x="2794112" y="0"/>
                    <a:pt x="3600000" y="805888"/>
                    <a:pt x="3600000" y="1800001"/>
                  </a:cubicBezTo>
                  <a:cubicBezTo>
                    <a:pt x="3600000" y="2794113"/>
                    <a:pt x="2794112" y="3600000"/>
                    <a:pt x="1800000" y="3600000"/>
                  </a:cubicBezTo>
                  <a:cubicBezTo>
                    <a:pt x="805888" y="3600000"/>
                    <a:pt x="0" y="2794113"/>
                    <a:pt x="0" y="1800001"/>
                  </a:cubicBezTo>
                  <a:cubicBezTo>
                    <a:pt x="0" y="805888"/>
                    <a:pt x="805888" y="0"/>
                    <a:pt x="1800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softEdge rad="508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Picture 2" descr="Ventajas y desventajas del e-learning - ELERNIAM">
            <a:extLst>
              <a:ext uri="{FF2B5EF4-FFF2-40B4-BE49-F238E27FC236}">
                <a16:creationId xmlns:a16="http://schemas.microsoft.com/office/drawing/2014/main" id="{AB6B8B14-6F90-0A19-8A5E-536B7278DD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" t="1" r="52578" b="1"/>
          <a:stretch/>
        </p:blipFill>
        <p:spPr bwMode="auto">
          <a:xfrm>
            <a:off x="6246117" y="720000"/>
            <a:ext cx="2714165" cy="28800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MongoDB Atlas Adds Serverless Option | The Motley Fool">
            <a:extLst>
              <a:ext uri="{FF2B5EF4-FFF2-40B4-BE49-F238E27FC236}">
                <a16:creationId xmlns:a16="http://schemas.microsoft.com/office/drawing/2014/main" id="{27C8527F-A3CA-CCA2-B512-F44525D51B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4" t="17266" r="36511" b="22218"/>
          <a:stretch/>
        </p:blipFill>
        <p:spPr bwMode="auto">
          <a:xfrm>
            <a:off x="8981196" y="3641538"/>
            <a:ext cx="2020802" cy="2567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538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5" name="Rectangle 4104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80FF497-FC45-F82F-90D3-5F20202B3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4500561" cy="2181946"/>
          </a:xfrm>
        </p:spPr>
        <p:txBody>
          <a:bodyPr anchor="t">
            <a:normAutofit/>
          </a:bodyPr>
          <a:lstStyle/>
          <a:p>
            <a:r>
              <a:rPr lang="es-MX" sz="4700"/>
              <a:t>Desventajas de MongoDB Atlas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4F910B-66A5-E447-E4E3-916026FF4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2" y="2419350"/>
            <a:ext cx="4983199" cy="3889375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115000"/>
              </a:lnSpc>
            </a:pPr>
            <a:r>
              <a:rPr lang="es-MX" sz="1600" b="1" dirty="0">
                <a:effectLst/>
              </a:rPr>
              <a:t>Costos</a:t>
            </a:r>
            <a:endParaRPr lang="es-MX" sz="1600" b="1" dirty="0"/>
          </a:p>
          <a:p>
            <a:pPr marL="0" indent="0">
              <a:lnSpc>
                <a:spcPct val="115000"/>
              </a:lnSpc>
              <a:buNone/>
            </a:pPr>
            <a:r>
              <a:rPr lang="es-MX" sz="1600" dirty="0">
                <a:effectLst/>
              </a:rPr>
              <a:t>MongoDB Atlas puede ser costoso en comparación con otras opciones de bases de datos no relacionales.</a:t>
            </a:r>
            <a:endParaRPr lang="es-MX" sz="1600" dirty="0"/>
          </a:p>
          <a:p>
            <a:pPr>
              <a:lnSpc>
                <a:spcPct val="115000"/>
              </a:lnSpc>
            </a:pPr>
            <a:r>
              <a:rPr lang="es-MX" sz="1600" b="1" dirty="0">
                <a:effectLst/>
              </a:rPr>
              <a:t>Complejidad</a:t>
            </a:r>
            <a:endParaRPr lang="es-MX" sz="1600" b="1" dirty="0"/>
          </a:p>
          <a:p>
            <a:pPr marL="0" indent="0">
              <a:lnSpc>
                <a:spcPct val="115000"/>
              </a:lnSpc>
              <a:buNone/>
            </a:pPr>
            <a:r>
              <a:rPr lang="es-MX" sz="1600" dirty="0">
                <a:effectLst/>
              </a:rPr>
              <a:t>MongoDB Atlas puede ser más complejo de configurar y mantener que otras opciones de bases de datos no relacionales.</a:t>
            </a:r>
            <a:endParaRPr lang="es-MX" sz="1600" dirty="0"/>
          </a:p>
          <a:p>
            <a:pPr>
              <a:lnSpc>
                <a:spcPct val="115000"/>
              </a:lnSpc>
            </a:pPr>
            <a:r>
              <a:rPr lang="es-MX" sz="1600" b="1" dirty="0">
                <a:effectLst/>
              </a:rPr>
              <a:t>Limitaciones de la nube</a:t>
            </a:r>
            <a:endParaRPr lang="es-MX" sz="1600" b="1" dirty="0"/>
          </a:p>
          <a:p>
            <a:pPr marL="0" indent="0">
              <a:lnSpc>
                <a:spcPct val="115000"/>
              </a:lnSpc>
              <a:buNone/>
            </a:pPr>
            <a:r>
              <a:rPr lang="es-MX" sz="1600" dirty="0">
                <a:effectLst/>
              </a:rPr>
              <a:t>MongoDB Atlas tiene limitaciones en cuanto a la cantidad de almacenamiento y la capacidad de procesamiento en la nube.</a:t>
            </a:r>
            <a:endParaRPr lang="es-MX" sz="1600" dirty="0"/>
          </a:p>
          <a:p>
            <a:pPr marL="0" indent="0">
              <a:lnSpc>
                <a:spcPct val="115000"/>
              </a:lnSpc>
              <a:buNone/>
            </a:pPr>
            <a:endParaRPr lang="es-MX" sz="1600" dirty="0"/>
          </a:p>
        </p:txBody>
      </p:sp>
      <p:grpSp>
        <p:nvGrpSpPr>
          <p:cNvPr id="4107" name="Group 4106">
            <a:extLst>
              <a:ext uri="{FF2B5EF4-FFF2-40B4-BE49-F238E27FC236}">
                <a16:creationId xmlns:a16="http://schemas.microsoft.com/office/drawing/2014/main" id="{CB12F149-B5A6-4265-8250-F72235FA0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3200" y="0"/>
            <a:ext cx="4382561" cy="4320000"/>
            <a:chOff x="5443200" y="0"/>
            <a:chExt cx="4382561" cy="4320000"/>
          </a:xfrm>
        </p:grpSpPr>
        <p:sp>
          <p:nvSpPr>
            <p:cNvPr id="4108" name="Oval 4107">
              <a:extLst>
                <a:ext uri="{FF2B5EF4-FFF2-40B4-BE49-F238E27FC236}">
                  <a16:creationId xmlns:a16="http://schemas.microsoft.com/office/drawing/2014/main" id="{91033DF6-967C-411F-8F2C-62E83C5F1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25761" y="0"/>
              <a:ext cx="3600000" cy="360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softEdge rad="762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09" name="Oval 4108">
              <a:extLst>
                <a:ext uri="{FF2B5EF4-FFF2-40B4-BE49-F238E27FC236}">
                  <a16:creationId xmlns:a16="http://schemas.microsoft.com/office/drawing/2014/main" id="{CB66D5E3-9203-487A-8E8E-4C522CD78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596623" y="548550"/>
              <a:ext cx="3600000" cy="3600000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  <a:effectLst>
              <a:softEdge rad="508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0" name="Freeform: Shape 4109">
              <a:extLst>
                <a:ext uri="{FF2B5EF4-FFF2-40B4-BE49-F238E27FC236}">
                  <a16:creationId xmlns:a16="http://schemas.microsoft.com/office/drawing/2014/main" id="{0A397EE0-9234-419F-A942-4E4BEF7714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3200" y="0"/>
              <a:ext cx="4320000" cy="4320000"/>
            </a:xfrm>
            <a:custGeom>
              <a:avLst/>
              <a:gdLst>
                <a:gd name="connsiteX0" fmla="*/ 2160001 w 4320000"/>
                <a:gd name="connsiteY0" fmla="*/ 0 h 4320000"/>
                <a:gd name="connsiteX1" fmla="*/ 4320000 w 4320000"/>
                <a:gd name="connsiteY1" fmla="*/ 2160001 h 4320000"/>
                <a:gd name="connsiteX2" fmla="*/ 2160001 w 4320000"/>
                <a:gd name="connsiteY2" fmla="*/ 4320000 h 4320000"/>
                <a:gd name="connsiteX3" fmla="*/ 0 w 4320000"/>
                <a:gd name="connsiteY3" fmla="*/ 2160001 h 4320000"/>
                <a:gd name="connsiteX4" fmla="*/ 2160001 w 4320000"/>
                <a:gd name="connsiteY4" fmla="*/ 0 h 43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0000" h="4320000">
                  <a:moveTo>
                    <a:pt x="2160001" y="0"/>
                  </a:moveTo>
                  <a:cubicBezTo>
                    <a:pt x="3352935" y="0"/>
                    <a:pt x="4320000" y="967065"/>
                    <a:pt x="4320000" y="2160001"/>
                  </a:cubicBezTo>
                  <a:cubicBezTo>
                    <a:pt x="4320000" y="3352936"/>
                    <a:pt x="3352935" y="4320000"/>
                    <a:pt x="2160001" y="4320000"/>
                  </a:cubicBezTo>
                  <a:cubicBezTo>
                    <a:pt x="967065" y="4320000"/>
                    <a:pt x="0" y="3352936"/>
                    <a:pt x="0" y="2160001"/>
                  </a:cubicBezTo>
                  <a:cubicBezTo>
                    <a:pt x="0" y="967065"/>
                    <a:pt x="967065" y="0"/>
                    <a:pt x="21600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4112" name="Group 4111">
            <a:extLst>
              <a:ext uri="{FF2B5EF4-FFF2-40B4-BE49-F238E27FC236}">
                <a16:creationId xmlns:a16="http://schemas.microsoft.com/office/drawing/2014/main" id="{5FC61C9B-96AC-4953-A52C-19F9F6C3C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02185" y="2566575"/>
            <a:ext cx="3600000" cy="4120437"/>
            <a:chOff x="8202185" y="2566575"/>
            <a:chExt cx="3600000" cy="4120437"/>
          </a:xfrm>
        </p:grpSpPr>
        <p:sp>
          <p:nvSpPr>
            <p:cNvPr id="4113" name="Oval 4112">
              <a:extLst>
                <a:ext uri="{FF2B5EF4-FFF2-40B4-BE49-F238E27FC236}">
                  <a16:creationId xmlns:a16="http://schemas.microsoft.com/office/drawing/2014/main" id="{63488075-48D4-4A61-A183-71F671C62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29909" y="2566575"/>
              <a:ext cx="3472275" cy="34722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14" name="Oval 4113">
              <a:extLst>
                <a:ext uri="{FF2B5EF4-FFF2-40B4-BE49-F238E27FC236}">
                  <a16:creationId xmlns:a16="http://schemas.microsoft.com/office/drawing/2014/main" id="{8F7632CE-A975-463D-9FD8-ABF348920D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8497801" y="3111700"/>
              <a:ext cx="2530798" cy="25307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softEdge rad="495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5" name="Oval 4114">
              <a:extLst>
                <a:ext uri="{FF2B5EF4-FFF2-40B4-BE49-F238E27FC236}">
                  <a16:creationId xmlns:a16="http://schemas.microsoft.com/office/drawing/2014/main" id="{B1E36AE6-A22A-46C5-A7B8-C4FB83AC9B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15609" y="3128550"/>
              <a:ext cx="3472275" cy="3472275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  <a:effectLst>
              <a:softEdge rad="508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16" name="Freeform: Shape 4115">
              <a:extLst>
                <a:ext uri="{FF2B5EF4-FFF2-40B4-BE49-F238E27FC236}">
                  <a16:creationId xmlns:a16="http://schemas.microsoft.com/office/drawing/2014/main" id="{4E14F7DD-7371-4B1D-86A8-0ECB74CE6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02185" y="3087012"/>
              <a:ext cx="3600000" cy="3600000"/>
            </a:xfrm>
            <a:custGeom>
              <a:avLst/>
              <a:gdLst>
                <a:gd name="connsiteX0" fmla="*/ 1800000 w 3600000"/>
                <a:gd name="connsiteY0" fmla="*/ 0 h 3600000"/>
                <a:gd name="connsiteX1" fmla="*/ 3600000 w 3600000"/>
                <a:gd name="connsiteY1" fmla="*/ 1800001 h 3600000"/>
                <a:gd name="connsiteX2" fmla="*/ 1800000 w 3600000"/>
                <a:gd name="connsiteY2" fmla="*/ 3600000 h 3600000"/>
                <a:gd name="connsiteX3" fmla="*/ 0 w 3600000"/>
                <a:gd name="connsiteY3" fmla="*/ 1800001 h 3600000"/>
                <a:gd name="connsiteX4" fmla="*/ 1800000 w 3600000"/>
                <a:gd name="connsiteY4" fmla="*/ 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0000" h="3600000">
                  <a:moveTo>
                    <a:pt x="1800000" y="0"/>
                  </a:moveTo>
                  <a:cubicBezTo>
                    <a:pt x="2794112" y="0"/>
                    <a:pt x="3600000" y="805888"/>
                    <a:pt x="3600000" y="1800001"/>
                  </a:cubicBezTo>
                  <a:cubicBezTo>
                    <a:pt x="3600000" y="2794113"/>
                    <a:pt x="2794112" y="3600000"/>
                    <a:pt x="1800000" y="3600000"/>
                  </a:cubicBezTo>
                  <a:cubicBezTo>
                    <a:pt x="805888" y="3600000"/>
                    <a:pt x="0" y="2794113"/>
                    <a:pt x="0" y="1800001"/>
                  </a:cubicBezTo>
                  <a:cubicBezTo>
                    <a:pt x="0" y="805888"/>
                    <a:pt x="805888" y="0"/>
                    <a:pt x="1800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softEdge rad="508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100" name="Picture 4" descr="Ventajas y desventajas del e-learning - ELERNIAM">
            <a:extLst>
              <a:ext uri="{FF2B5EF4-FFF2-40B4-BE49-F238E27FC236}">
                <a16:creationId xmlns:a16="http://schemas.microsoft.com/office/drawing/2014/main" id="{7384DD60-F422-B53A-2C9B-E0E69E4594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163200" y="756000"/>
            <a:ext cx="2880000" cy="28080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ongoDB Atlas Adds Serverless Option | The Motley Fool">
            <a:extLst>
              <a:ext uri="{FF2B5EF4-FFF2-40B4-BE49-F238E27FC236}">
                <a16:creationId xmlns:a16="http://schemas.microsoft.com/office/drawing/2014/main" id="{9C76D403-AE0B-E3DF-9DE2-152714C117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4" t="17266" r="36511" b="22218"/>
          <a:stretch/>
        </p:blipFill>
        <p:spPr bwMode="auto">
          <a:xfrm>
            <a:off x="9152245" y="3807012"/>
            <a:ext cx="169988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052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5A82F-8D69-4D2F-6E29-45CB3D96E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432" y="508250"/>
            <a:ext cx="11101135" cy="1809500"/>
          </a:xfrm>
        </p:spPr>
        <p:txBody>
          <a:bodyPr/>
          <a:lstStyle/>
          <a:p>
            <a:r>
              <a:rPr lang="en-US" dirty="0"/>
              <a:t>Thunder Client </a:t>
            </a:r>
            <a:endParaRPr lang="es-MX" dirty="0"/>
          </a:p>
        </p:txBody>
      </p:sp>
      <p:pic>
        <p:nvPicPr>
          <p:cNvPr id="4" name="Picture 2" descr="How to use Thunder Client for API testing? | Katarzyna Kmiotek">
            <a:extLst>
              <a:ext uri="{FF2B5EF4-FFF2-40B4-BE49-F238E27FC236}">
                <a16:creationId xmlns:a16="http://schemas.microsoft.com/office/drawing/2014/main" id="{AC7130D2-0928-9E3B-FEB0-B648D24E3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12738" y="0"/>
            <a:ext cx="1779262" cy="151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29660AE-F80E-D64B-D5D3-B350ECD279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5" t="15320" r="23490" b="27193"/>
          <a:stretch/>
        </p:blipFill>
        <p:spPr>
          <a:xfrm>
            <a:off x="-2" y="1445533"/>
            <a:ext cx="6286501" cy="267720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E10CC9F-A0F2-DDF3-E3A3-E25A61D282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10" t="12175" r="21128" b="24036"/>
          <a:stretch/>
        </p:blipFill>
        <p:spPr>
          <a:xfrm>
            <a:off x="5569687" y="3429000"/>
            <a:ext cx="6622313" cy="3024194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A258FE8A-1409-3295-96B5-24ED75E81A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01" t="12187" r="8086" b="21667"/>
          <a:stretch/>
        </p:blipFill>
        <p:spPr>
          <a:xfrm>
            <a:off x="0" y="3833806"/>
            <a:ext cx="7448550" cy="302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525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8AD15F-1A61-9419-DDAB-BFEB7B778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4500561" cy="2181946"/>
          </a:xfrm>
        </p:spPr>
        <p:txBody>
          <a:bodyPr anchor="t">
            <a:normAutofit/>
          </a:bodyPr>
          <a:lstStyle/>
          <a:p>
            <a:r>
              <a:rPr lang="es-MX" sz="4700" dirty="0"/>
              <a:t>Ventajas de MongoDB </a:t>
            </a:r>
            <a:r>
              <a:rPr lang="es-MX" sz="4700"/>
              <a:t>Compass</a:t>
            </a:r>
            <a:endParaRPr lang="es-MX" sz="47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A82EC9-E897-4783-F9DE-92B5D51A5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947121"/>
            <a:ext cx="4500562" cy="3361604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115000"/>
              </a:lnSpc>
            </a:pPr>
            <a:r>
              <a:rPr lang="es-MX" sz="1800" dirty="0">
                <a:effectLst/>
              </a:rPr>
              <a:t>Interfaz Gráfica Intuitiva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800" dirty="0">
                <a:effectLst/>
              </a:rPr>
              <a:t> Permite explorar y visualizar los datos de manera eficiente, facilitando la comprensión de la estructura y la distribución de los datos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800" dirty="0">
                <a:effectLst/>
              </a:rPr>
              <a:t>Operaciones CRUD Simplificadas mediante operaciones visuales en lugar de comandos de consola</a:t>
            </a:r>
            <a:endParaRPr lang="es-MX" dirty="0">
              <a:effectLst/>
            </a:endParaRPr>
          </a:p>
        </p:txBody>
      </p:sp>
      <p:grpSp>
        <p:nvGrpSpPr>
          <p:cNvPr id="6153" name="Group 6152">
            <a:extLst>
              <a:ext uri="{FF2B5EF4-FFF2-40B4-BE49-F238E27FC236}">
                <a16:creationId xmlns:a16="http://schemas.microsoft.com/office/drawing/2014/main" id="{CB12F149-B5A6-4265-8250-F72235FA0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3200" y="0"/>
            <a:ext cx="4382561" cy="4320000"/>
            <a:chOff x="5443200" y="0"/>
            <a:chExt cx="4382561" cy="4320000"/>
          </a:xfrm>
        </p:grpSpPr>
        <p:sp>
          <p:nvSpPr>
            <p:cNvPr id="6154" name="Oval 6153">
              <a:extLst>
                <a:ext uri="{FF2B5EF4-FFF2-40B4-BE49-F238E27FC236}">
                  <a16:creationId xmlns:a16="http://schemas.microsoft.com/office/drawing/2014/main" id="{91033DF6-967C-411F-8F2C-62E83C5F1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25761" y="0"/>
              <a:ext cx="3600000" cy="360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softEdge rad="762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55" name="Oval 6154">
              <a:extLst>
                <a:ext uri="{FF2B5EF4-FFF2-40B4-BE49-F238E27FC236}">
                  <a16:creationId xmlns:a16="http://schemas.microsoft.com/office/drawing/2014/main" id="{CB66D5E3-9203-487A-8E8E-4C522CD78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596623" y="548550"/>
              <a:ext cx="3600000" cy="3600000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  <a:effectLst>
              <a:softEdge rad="508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6" name="Freeform: Shape 6155">
              <a:extLst>
                <a:ext uri="{FF2B5EF4-FFF2-40B4-BE49-F238E27FC236}">
                  <a16:creationId xmlns:a16="http://schemas.microsoft.com/office/drawing/2014/main" id="{0A397EE0-9234-419F-A942-4E4BEF7714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3200" y="0"/>
              <a:ext cx="4320000" cy="4320000"/>
            </a:xfrm>
            <a:custGeom>
              <a:avLst/>
              <a:gdLst>
                <a:gd name="connsiteX0" fmla="*/ 2160001 w 4320000"/>
                <a:gd name="connsiteY0" fmla="*/ 0 h 4320000"/>
                <a:gd name="connsiteX1" fmla="*/ 4320000 w 4320000"/>
                <a:gd name="connsiteY1" fmla="*/ 2160001 h 4320000"/>
                <a:gd name="connsiteX2" fmla="*/ 2160001 w 4320000"/>
                <a:gd name="connsiteY2" fmla="*/ 4320000 h 4320000"/>
                <a:gd name="connsiteX3" fmla="*/ 0 w 4320000"/>
                <a:gd name="connsiteY3" fmla="*/ 2160001 h 4320000"/>
                <a:gd name="connsiteX4" fmla="*/ 2160001 w 4320000"/>
                <a:gd name="connsiteY4" fmla="*/ 0 h 43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0000" h="4320000">
                  <a:moveTo>
                    <a:pt x="2160001" y="0"/>
                  </a:moveTo>
                  <a:cubicBezTo>
                    <a:pt x="3352935" y="0"/>
                    <a:pt x="4320000" y="967065"/>
                    <a:pt x="4320000" y="2160001"/>
                  </a:cubicBezTo>
                  <a:cubicBezTo>
                    <a:pt x="4320000" y="3352936"/>
                    <a:pt x="3352935" y="4320000"/>
                    <a:pt x="2160001" y="4320000"/>
                  </a:cubicBezTo>
                  <a:cubicBezTo>
                    <a:pt x="967065" y="4320000"/>
                    <a:pt x="0" y="3352936"/>
                    <a:pt x="0" y="2160001"/>
                  </a:cubicBezTo>
                  <a:cubicBezTo>
                    <a:pt x="0" y="967065"/>
                    <a:pt x="967065" y="0"/>
                    <a:pt x="21600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6158" name="Group 6157">
            <a:extLst>
              <a:ext uri="{FF2B5EF4-FFF2-40B4-BE49-F238E27FC236}">
                <a16:creationId xmlns:a16="http://schemas.microsoft.com/office/drawing/2014/main" id="{5FC61C9B-96AC-4953-A52C-19F9F6C3C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02185" y="2566575"/>
            <a:ext cx="3600000" cy="4120437"/>
            <a:chOff x="8202185" y="2566575"/>
            <a:chExt cx="3600000" cy="4120437"/>
          </a:xfrm>
        </p:grpSpPr>
        <p:sp>
          <p:nvSpPr>
            <p:cNvPr id="6159" name="Oval 6158">
              <a:extLst>
                <a:ext uri="{FF2B5EF4-FFF2-40B4-BE49-F238E27FC236}">
                  <a16:creationId xmlns:a16="http://schemas.microsoft.com/office/drawing/2014/main" id="{63488075-48D4-4A61-A183-71F671C62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29909" y="2566575"/>
              <a:ext cx="3472275" cy="34722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60" name="Oval 6159">
              <a:extLst>
                <a:ext uri="{FF2B5EF4-FFF2-40B4-BE49-F238E27FC236}">
                  <a16:creationId xmlns:a16="http://schemas.microsoft.com/office/drawing/2014/main" id="{8F7632CE-A975-463D-9FD8-ABF348920D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8497801" y="3111700"/>
              <a:ext cx="2530798" cy="25307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softEdge rad="495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1" name="Oval 6160">
              <a:extLst>
                <a:ext uri="{FF2B5EF4-FFF2-40B4-BE49-F238E27FC236}">
                  <a16:creationId xmlns:a16="http://schemas.microsoft.com/office/drawing/2014/main" id="{B1E36AE6-A22A-46C5-A7B8-C4FB83AC9B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15609" y="3128550"/>
              <a:ext cx="3472275" cy="3472275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  <a:effectLst>
              <a:softEdge rad="508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62" name="Freeform: Shape 6161">
              <a:extLst>
                <a:ext uri="{FF2B5EF4-FFF2-40B4-BE49-F238E27FC236}">
                  <a16:creationId xmlns:a16="http://schemas.microsoft.com/office/drawing/2014/main" id="{4E14F7DD-7371-4B1D-86A8-0ECB74CE6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02185" y="3087012"/>
              <a:ext cx="3600000" cy="3600000"/>
            </a:xfrm>
            <a:custGeom>
              <a:avLst/>
              <a:gdLst>
                <a:gd name="connsiteX0" fmla="*/ 1800000 w 3600000"/>
                <a:gd name="connsiteY0" fmla="*/ 0 h 3600000"/>
                <a:gd name="connsiteX1" fmla="*/ 3600000 w 3600000"/>
                <a:gd name="connsiteY1" fmla="*/ 1800001 h 3600000"/>
                <a:gd name="connsiteX2" fmla="*/ 1800000 w 3600000"/>
                <a:gd name="connsiteY2" fmla="*/ 3600000 h 3600000"/>
                <a:gd name="connsiteX3" fmla="*/ 0 w 3600000"/>
                <a:gd name="connsiteY3" fmla="*/ 1800001 h 3600000"/>
                <a:gd name="connsiteX4" fmla="*/ 1800000 w 3600000"/>
                <a:gd name="connsiteY4" fmla="*/ 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0000" h="3600000">
                  <a:moveTo>
                    <a:pt x="1800000" y="0"/>
                  </a:moveTo>
                  <a:cubicBezTo>
                    <a:pt x="2794112" y="0"/>
                    <a:pt x="3600000" y="805888"/>
                    <a:pt x="3600000" y="1800001"/>
                  </a:cubicBezTo>
                  <a:cubicBezTo>
                    <a:pt x="3600000" y="2794113"/>
                    <a:pt x="2794112" y="3600000"/>
                    <a:pt x="1800000" y="3600000"/>
                  </a:cubicBezTo>
                  <a:cubicBezTo>
                    <a:pt x="805888" y="3600000"/>
                    <a:pt x="0" y="2794113"/>
                    <a:pt x="0" y="1800001"/>
                  </a:cubicBezTo>
                  <a:cubicBezTo>
                    <a:pt x="0" y="805888"/>
                    <a:pt x="805888" y="0"/>
                    <a:pt x="1800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softEdge rad="508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Picture 2" descr="Ventajas y desventajas del e-learning - ELERNIAM">
            <a:extLst>
              <a:ext uri="{FF2B5EF4-FFF2-40B4-BE49-F238E27FC236}">
                <a16:creationId xmlns:a16="http://schemas.microsoft.com/office/drawing/2014/main" id="{AB6B8B14-6F90-0A19-8A5E-536B7278DD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" t="1" r="52578" b="1"/>
          <a:stretch/>
        </p:blipFill>
        <p:spPr bwMode="auto">
          <a:xfrm>
            <a:off x="6246117" y="720000"/>
            <a:ext cx="2714165" cy="28800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mongodb compass&quot; Icon - Download for free – Iconduck">
            <a:extLst>
              <a:ext uri="{FF2B5EF4-FFF2-40B4-BE49-F238E27FC236}">
                <a16:creationId xmlns:a16="http://schemas.microsoft.com/office/drawing/2014/main" id="{A53B7033-4487-79B7-D701-23345555A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22185" y="3809712"/>
            <a:ext cx="2160000" cy="215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6151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80FF497-FC45-F82F-90D3-5F20202B3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4500561" cy="2181946"/>
          </a:xfrm>
        </p:spPr>
        <p:txBody>
          <a:bodyPr anchor="t">
            <a:normAutofit/>
          </a:bodyPr>
          <a:lstStyle/>
          <a:p>
            <a:r>
              <a:rPr lang="es-MX" sz="4700" dirty="0"/>
              <a:t>Desventajas de MongoDB </a:t>
            </a:r>
            <a:r>
              <a:rPr lang="es-MX" sz="4700" dirty="0" err="1"/>
              <a:t>Compass</a:t>
            </a:r>
            <a:endParaRPr lang="es-MX" sz="4700" dirty="0"/>
          </a:p>
        </p:txBody>
      </p:sp>
      <p:grpSp>
        <p:nvGrpSpPr>
          <p:cNvPr id="5129" name="Group 5128">
            <a:extLst>
              <a:ext uri="{FF2B5EF4-FFF2-40B4-BE49-F238E27FC236}">
                <a16:creationId xmlns:a16="http://schemas.microsoft.com/office/drawing/2014/main" id="{CB12F149-B5A6-4265-8250-F72235FA0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3200" y="0"/>
            <a:ext cx="4382561" cy="4320000"/>
            <a:chOff x="5443200" y="0"/>
            <a:chExt cx="4382561" cy="4320000"/>
          </a:xfrm>
        </p:grpSpPr>
        <p:sp>
          <p:nvSpPr>
            <p:cNvPr id="5130" name="Oval 5129">
              <a:extLst>
                <a:ext uri="{FF2B5EF4-FFF2-40B4-BE49-F238E27FC236}">
                  <a16:creationId xmlns:a16="http://schemas.microsoft.com/office/drawing/2014/main" id="{91033DF6-967C-411F-8F2C-62E83C5F1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25761" y="0"/>
              <a:ext cx="3600000" cy="360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softEdge rad="762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31" name="Oval 5130">
              <a:extLst>
                <a:ext uri="{FF2B5EF4-FFF2-40B4-BE49-F238E27FC236}">
                  <a16:creationId xmlns:a16="http://schemas.microsoft.com/office/drawing/2014/main" id="{CB66D5E3-9203-487A-8E8E-4C522CD78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596623" y="548550"/>
              <a:ext cx="3600000" cy="3600000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  <a:effectLst>
              <a:softEdge rad="508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2" name="Freeform: Shape 5131">
              <a:extLst>
                <a:ext uri="{FF2B5EF4-FFF2-40B4-BE49-F238E27FC236}">
                  <a16:creationId xmlns:a16="http://schemas.microsoft.com/office/drawing/2014/main" id="{0A397EE0-9234-419F-A942-4E4BEF7714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3200" y="0"/>
              <a:ext cx="4320000" cy="4320000"/>
            </a:xfrm>
            <a:custGeom>
              <a:avLst/>
              <a:gdLst>
                <a:gd name="connsiteX0" fmla="*/ 2160001 w 4320000"/>
                <a:gd name="connsiteY0" fmla="*/ 0 h 4320000"/>
                <a:gd name="connsiteX1" fmla="*/ 4320000 w 4320000"/>
                <a:gd name="connsiteY1" fmla="*/ 2160001 h 4320000"/>
                <a:gd name="connsiteX2" fmla="*/ 2160001 w 4320000"/>
                <a:gd name="connsiteY2" fmla="*/ 4320000 h 4320000"/>
                <a:gd name="connsiteX3" fmla="*/ 0 w 4320000"/>
                <a:gd name="connsiteY3" fmla="*/ 2160001 h 4320000"/>
                <a:gd name="connsiteX4" fmla="*/ 2160001 w 4320000"/>
                <a:gd name="connsiteY4" fmla="*/ 0 h 43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0000" h="4320000">
                  <a:moveTo>
                    <a:pt x="2160001" y="0"/>
                  </a:moveTo>
                  <a:cubicBezTo>
                    <a:pt x="3352935" y="0"/>
                    <a:pt x="4320000" y="967065"/>
                    <a:pt x="4320000" y="2160001"/>
                  </a:cubicBezTo>
                  <a:cubicBezTo>
                    <a:pt x="4320000" y="3352936"/>
                    <a:pt x="3352935" y="4320000"/>
                    <a:pt x="2160001" y="4320000"/>
                  </a:cubicBezTo>
                  <a:cubicBezTo>
                    <a:pt x="967065" y="4320000"/>
                    <a:pt x="0" y="3352936"/>
                    <a:pt x="0" y="2160001"/>
                  </a:cubicBezTo>
                  <a:cubicBezTo>
                    <a:pt x="0" y="967065"/>
                    <a:pt x="967065" y="0"/>
                    <a:pt x="21600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134" name="Group 5133">
            <a:extLst>
              <a:ext uri="{FF2B5EF4-FFF2-40B4-BE49-F238E27FC236}">
                <a16:creationId xmlns:a16="http://schemas.microsoft.com/office/drawing/2014/main" id="{5FC61C9B-96AC-4953-A52C-19F9F6C3C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02185" y="2566575"/>
            <a:ext cx="3600000" cy="4120437"/>
            <a:chOff x="8202185" y="2566575"/>
            <a:chExt cx="3600000" cy="4120437"/>
          </a:xfrm>
        </p:grpSpPr>
        <p:sp>
          <p:nvSpPr>
            <p:cNvPr id="5135" name="Oval 5134">
              <a:extLst>
                <a:ext uri="{FF2B5EF4-FFF2-40B4-BE49-F238E27FC236}">
                  <a16:creationId xmlns:a16="http://schemas.microsoft.com/office/drawing/2014/main" id="{63488075-48D4-4A61-A183-71F671C62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29909" y="2566575"/>
              <a:ext cx="3472275" cy="34722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36" name="Oval 5135">
              <a:extLst>
                <a:ext uri="{FF2B5EF4-FFF2-40B4-BE49-F238E27FC236}">
                  <a16:creationId xmlns:a16="http://schemas.microsoft.com/office/drawing/2014/main" id="{8F7632CE-A975-463D-9FD8-ABF348920D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8497801" y="3111700"/>
              <a:ext cx="2530798" cy="25307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softEdge rad="495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7" name="Oval 5136">
              <a:extLst>
                <a:ext uri="{FF2B5EF4-FFF2-40B4-BE49-F238E27FC236}">
                  <a16:creationId xmlns:a16="http://schemas.microsoft.com/office/drawing/2014/main" id="{B1E36AE6-A22A-46C5-A7B8-C4FB83AC9B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15609" y="3128550"/>
              <a:ext cx="3472275" cy="3472275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  <a:effectLst>
              <a:softEdge rad="508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38" name="Freeform: Shape 5137">
              <a:extLst>
                <a:ext uri="{FF2B5EF4-FFF2-40B4-BE49-F238E27FC236}">
                  <a16:creationId xmlns:a16="http://schemas.microsoft.com/office/drawing/2014/main" id="{4E14F7DD-7371-4B1D-86A8-0ECB74CE6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02185" y="3087012"/>
              <a:ext cx="3600000" cy="3600000"/>
            </a:xfrm>
            <a:custGeom>
              <a:avLst/>
              <a:gdLst>
                <a:gd name="connsiteX0" fmla="*/ 1800000 w 3600000"/>
                <a:gd name="connsiteY0" fmla="*/ 0 h 3600000"/>
                <a:gd name="connsiteX1" fmla="*/ 3600000 w 3600000"/>
                <a:gd name="connsiteY1" fmla="*/ 1800001 h 3600000"/>
                <a:gd name="connsiteX2" fmla="*/ 1800000 w 3600000"/>
                <a:gd name="connsiteY2" fmla="*/ 3600000 h 3600000"/>
                <a:gd name="connsiteX3" fmla="*/ 0 w 3600000"/>
                <a:gd name="connsiteY3" fmla="*/ 1800001 h 3600000"/>
                <a:gd name="connsiteX4" fmla="*/ 1800000 w 3600000"/>
                <a:gd name="connsiteY4" fmla="*/ 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0000" h="3600000">
                  <a:moveTo>
                    <a:pt x="1800000" y="0"/>
                  </a:moveTo>
                  <a:cubicBezTo>
                    <a:pt x="2794112" y="0"/>
                    <a:pt x="3600000" y="805888"/>
                    <a:pt x="3600000" y="1800001"/>
                  </a:cubicBezTo>
                  <a:cubicBezTo>
                    <a:pt x="3600000" y="2794113"/>
                    <a:pt x="2794112" y="3600000"/>
                    <a:pt x="1800000" y="3600000"/>
                  </a:cubicBezTo>
                  <a:cubicBezTo>
                    <a:pt x="805888" y="3600000"/>
                    <a:pt x="0" y="2794113"/>
                    <a:pt x="0" y="1800001"/>
                  </a:cubicBezTo>
                  <a:cubicBezTo>
                    <a:pt x="0" y="805888"/>
                    <a:pt x="805888" y="0"/>
                    <a:pt x="1800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softEdge rad="508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100" name="Picture 4" descr="Ventajas y desventajas del e-learning - ELERNIAM">
            <a:extLst>
              <a:ext uri="{FF2B5EF4-FFF2-40B4-BE49-F238E27FC236}">
                <a16:creationId xmlns:a16="http://schemas.microsoft.com/office/drawing/2014/main" id="{7384DD60-F422-B53A-2C9B-E0E69E4594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163200" y="756000"/>
            <a:ext cx="2880000" cy="28080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mongodb compass&quot; Icon - Download for free – Iconduck">
            <a:extLst>
              <a:ext uri="{FF2B5EF4-FFF2-40B4-BE49-F238E27FC236}">
                <a16:creationId xmlns:a16="http://schemas.microsoft.com/office/drawing/2014/main" id="{BFEE283C-63D4-48FE-6A2D-7F4CB9265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22185" y="3809712"/>
            <a:ext cx="2160000" cy="215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EF43C01E-6CCC-E834-B0B3-285DD6B6D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947121"/>
            <a:ext cx="4500562" cy="3361604"/>
          </a:xfrm>
        </p:spPr>
        <p:txBody>
          <a:bodyPr anchor="t">
            <a:normAutofit/>
          </a:bodyPr>
          <a:lstStyle/>
          <a:p>
            <a:pPr>
              <a:lnSpc>
                <a:spcPct val="115000"/>
              </a:lnSpc>
            </a:pPr>
            <a:r>
              <a:rPr lang="es-MX" sz="1800" dirty="0">
                <a:effectLst/>
              </a:rPr>
              <a:t>Rendimiento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s-MX" b="0" i="0" dirty="0">
                <a:solidFill>
                  <a:srgbClr val="ECECF1"/>
                </a:solidFill>
                <a:effectLst/>
                <a:latin typeface="Söhne"/>
              </a:rPr>
              <a:t>Puede ser menos eficiente en términos de rendimiento al utilizar la interfaz gráfica.</a:t>
            </a:r>
            <a:endParaRPr lang="es-MX" sz="1800" dirty="0">
              <a:effectLst/>
            </a:endParaRPr>
          </a:p>
          <a:p>
            <a:pPr>
              <a:lnSpc>
                <a:spcPct val="115000"/>
              </a:lnSpc>
            </a:pPr>
            <a:r>
              <a:rPr lang="es-MX" sz="1800" dirty="0">
                <a:effectLst/>
              </a:rPr>
              <a:t> Puede requerir más recursos del sistema en comparación con el uso de la línea de comandos</a:t>
            </a:r>
          </a:p>
          <a:p>
            <a:pPr>
              <a:lnSpc>
                <a:spcPct val="115000"/>
              </a:lnSpc>
            </a:pPr>
            <a:r>
              <a:rPr lang="es-MX" dirty="0"/>
              <a:t>A</a:t>
            </a:r>
            <a:r>
              <a:rPr lang="es-MX" sz="1800" dirty="0">
                <a:effectLst/>
              </a:rPr>
              <a:t>lgunas funciones pueden requerir una conexión a Internet para descargar información adicional.</a:t>
            </a:r>
            <a:endParaRPr lang="es-MX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68399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9" name="Rectangle 7178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5E3004-60EA-15D5-2D60-01C6492F8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2181946"/>
          </a:xfrm>
        </p:spPr>
        <p:txBody>
          <a:bodyPr anchor="t">
            <a:normAutofit/>
          </a:bodyPr>
          <a:lstStyle/>
          <a:p>
            <a:r>
              <a:rPr lang="es-MX" sz="3800" dirty="0"/>
              <a:t>Diferencias entre MongoDB Atlas y MongoDB </a:t>
            </a:r>
            <a:r>
              <a:rPr lang="es-MX" sz="3800" dirty="0" err="1"/>
              <a:t>Compass</a:t>
            </a:r>
            <a:endParaRPr lang="es-MX" sz="3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96B045-8D69-6CF2-8AE2-C1F425784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085" y="3301322"/>
            <a:ext cx="7341239" cy="3361604"/>
          </a:xfrm>
        </p:spPr>
        <p:txBody>
          <a:bodyPr anchor="t">
            <a:normAutofit fontScale="92500" lnSpcReduction="20000"/>
          </a:bodyPr>
          <a:lstStyle/>
          <a:p>
            <a:pPr>
              <a:lnSpc>
                <a:spcPct val="115000"/>
              </a:lnSpc>
            </a:pPr>
            <a:r>
              <a:rPr lang="es-MX" b="1" dirty="0">
                <a:effectLst/>
              </a:rPr>
              <a:t>MongoDB Atlas</a:t>
            </a:r>
            <a:endParaRPr lang="es-MX" b="1" dirty="0"/>
          </a:p>
          <a:p>
            <a:pPr marL="0" indent="0">
              <a:lnSpc>
                <a:spcPct val="115000"/>
              </a:lnSpc>
              <a:buNone/>
            </a:pPr>
            <a:r>
              <a:rPr lang="es-MX" dirty="0">
                <a:effectLst/>
              </a:rPr>
              <a:t>MongoDB Atlas es una base de datos en la nube completamente administrada que funciona en AWS, Azure y Google Cloud. Permite escalar horizontalmente con facilidad y ofrece opciones de seguridad y cumplimiento. </a:t>
            </a:r>
          </a:p>
          <a:p>
            <a:pPr>
              <a:lnSpc>
                <a:spcPct val="115000"/>
              </a:lnSpc>
            </a:pPr>
            <a:r>
              <a:rPr lang="es-MX" b="1" dirty="0">
                <a:effectLst/>
              </a:rPr>
              <a:t>MongoDB </a:t>
            </a:r>
            <a:r>
              <a:rPr lang="es-MX" b="1" dirty="0" err="1">
                <a:effectLst/>
              </a:rPr>
              <a:t>Compass</a:t>
            </a:r>
            <a:endParaRPr lang="es-MX" b="1" dirty="0"/>
          </a:p>
          <a:p>
            <a:pPr marL="0" indent="0">
              <a:lnSpc>
                <a:spcPct val="115000"/>
              </a:lnSpc>
              <a:buNone/>
            </a:pPr>
            <a:r>
              <a:rPr lang="es-MX" dirty="0">
                <a:effectLst/>
              </a:rPr>
              <a:t>MongoDB </a:t>
            </a:r>
            <a:r>
              <a:rPr lang="es-MX" dirty="0" err="1">
                <a:effectLst/>
              </a:rPr>
              <a:t>Compass</a:t>
            </a:r>
            <a:r>
              <a:rPr lang="es-MX" dirty="0">
                <a:effectLst/>
              </a:rPr>
              <a:t> es una herramienta de visualización de datos de MongoDB que proporciona una interfaz gráfica para que los desarrolladores interactúen de manera más intuitiva y eficiente con sus datos, permitiendo la creación, análisis y modificación de datos en MongoDB.</a:t>
            </a:r>
            <a:endParaRPr lang="es-MX" dirty="0"/>
          </a:p>
        </p:txBody>
      </p:sp>
      <p:grpSp>
        <p:nvGrpSpPr>
          <p:cNvPr id="7181" name="Group 7180">
            <a:extLst>
              <a:ext uri="{FF2B5EF4-FFF2-40B4-BE49-F238E27FC236}">
                <a16:creationId xmlns:a16="http://schemas.microsoft.com/office/drawing/2014/main" id="{B8E4FEC3-70AD-4184-BB2D-7876099144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3200" y="0"/>
            <a:ext cx="4382561" cy="4320000"/>
            <a:chOff x="5443200" y="0"/>
            <a:chExt cx="4382561" cy="4320000"/>
          </a:xfrm>
        </p:grpSpPr>
        <p:sp>
          <p:nvSpPr>
            <p:cNvPr id="7182" name="Oval 7181">
              <a:extLst>
                <a:ext uri="{FF2B5EF4-FFF2-40B4-BE49-F238E27FC236}">
                  <a16:creationId xmlns:a16="http://schemas.microsoft.com/office/drawing/2014/main" id="{91033DF6-967C-411F-8F2C-62E83C5F1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25761" y="0"/>
              <a:ext cx="3600000" cy="360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softEdge rad="762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83" name="Oval 7182">
              <a:extLst>
                <a:ext uri="{FF2B5EF4-FFF2-40B4-BE49-F238E27FC236}">
                  <a16:creationId xmlns:a16="http://schemas.microsoft.com/office/drawing/2014/main" id="{CB66D5E3-9203-487A-8E8E-4C522CD78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596623" y="548550"/>
              <a:ext cx="3600000" cy="3600000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  <a:effectLst>
              <a:softEdge rad="508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7184" name="Freeform: Shape 7183">
              <a:extLst>
                <a:ext uri="{FF2B5EF4-FFF2-40B4-BE49-F238E27FC236}">
                  <a16:creationId xmlns:a16="http://schemas.microsoft.com/office/drawing/2014/main" id="{0A397EE0-9234-419F-A942-4E4BEF7714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3200" y="0"/>
              <a:ext cx="4320000" cy="4320000"/>
            </a:xfrm>
            <a:custGeom>
              <a:avLst/>
              <a:gdLst>
                <a:gd name="connsiteX0" fmla="*/ 2160001 w 4320000"/>
                <a:gd name="connsiteY0" fmla="*/ 0 h 4320000"/>
                <a:gd name="connsiteX1" fmla="*/ 4320000 w 4320000"/>
                <a:gd name="connsiteY1" fmla="*/ 2160001 h 4320000"/>
                <a:gd name="connsiteX2" fmla="*/ 2160001 w 4320000"/>
                <a:gd name="connsiteY2" fmla="*/ 4320000 h 4320000"/>
                <a:gd name="connsiteX3" fmla="*/ 0 w 4320000"/>
                <a:gd name="connsiteY3" fmla="*/ 2160001 h 4320000"/>
                <a:gd name="connsiteX4" fmla="*/ 2160001 w 4320000"/>
                <a:gd name="connsiteY4" fmla="*/ 0 h 43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0000" h="4320000">
                  <a:moveTo>
                    <a:pt x="2160001" y="0"/>
                  </a:moveTo>
                  <a:cubicBezTo>
                    <a:pt x="3352935" y="0"/>
                    <a:pt x="4320000" y="967065"/>
                    <a:pt x="4320000" y="2160001"/>
                  </a:cubicBezTo>
                  <a:cubicBezTo>
                    <a:pt x="4320000" y="3352936"/>
                    <a:pt x="3352935" y="4320000"/>
                    <a:pt x="2160001" y="4320000"/>
                  </a:cubicBezTo>
                  <a:cubicBezTo>
                    <a:pt x="967065" y="4320000"/>
                    <a:pt x="0" y="3352936"/>
                    <a:pt x="0" y="2160001"/>
                  </a:cubicBezTo>
                  <a:cubicBezTo>
                    <a:pt x="0" y="967065"/>
                    <a:pt x="967065" y="0"/>
                    <a:pt x="2160001" y="0"/>
                  </a:cubicBezTo>
                  <a:close/>
                </a:path>
              </a:pathLst>
            </a:custGeom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186" name="Group 7185">
            <a:extLst>
              <a:ext uri="{FF2B5EF4-FFF2-40B4-BE49-F238E27FC236}">
                <a16:creationId xmlns:a16="http://schemas.microsoft.com/office/drawing/2014/main" id="{7F178BC0-3751-4353-945F-AC92A619D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02185" y="2566575"/>
            <a:ext cx="3600000" cy="4120437"/>
            <a:chOff x="8202185" y="2566575"/>
            <a:chExt cx="3600000" cy="4120437"/>
          </a:xfrm>
        </p:grpSpPr>
        <p:sp>
          <p:nvSpPr>
            <p:cNvPr id="7187" name="Oval 7186">
              <a:extLst>
                <a:ext uri="{FF2B5EF4-FFF2-40B4-BE49-F238E27FC236}">
                  <a16:creationId xmlns:a16="http://schemas.microsoft.com/office/drawing/2014/main" id="{63488075-48D4-4A61-A183-71F671C62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29909" y="2566575"/>
              <a:ext cx="3472275" cy="34722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88" name="Oval 7187">
              <a:extLst>
                <a:ext uri="{FF2B5EF4-FFF2-40B4-BE49-F238E27FC236}">
                  <a16:creationId xmlns:a16="http://schemas.microsoft.com/office/drawing/2014/main" id="{8F7632CE-A975-463D-9FD8-ABF348920D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8497801" y="3111700"/>
              <a:ext cx="2530798" cy="25307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softEdge rad="495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9" name="Oval 7188">
              <a:extLst>
                <a:ext uri="{FF2B5EF4-FFF2-40B4-BE49-F238E27FC236}">
                  <a16:creationId xmlns:a16="http://schemas.microsoft.com/office/drawing/2014/main" id="{B1E36AE6-A22A-46C5-A7B8-C4FB83AC9B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15609" y="3128550"/>
              <a:ext cx="3472275" cy="3472275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  <a:effectLst>
              <a:softEdge rad="508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 useBgFill="1">
          <p:nvSpPr>
            <p:cNvPr id="7190" name="Freeform: Shape 7189">
              <a:extLst>
                <a:ext uri="{FF2B5EF4-FFF2-40B4-BE49-F238E27FC236}">
                  <a16:creationId xmlns:a16="http://schemas.microsoft.com/office/drawing/2014/main" id="{4E14F7DD-7371-4B1D-86A8-0ECB74CE6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02185" y="3087012"/>
              <a:ext cx="3600000" cy="3600000"/>
            </a:xfrm>
            <a:custGeom>
              <a:avLst/>
              <a:gdLst>
                <a:gd name="connsiteX0" fmla="*/ 1800000 w 3600000"/>
                <a:gd name="connsiteY0" fmla="*/ 0 h 3600000"/>
                <a:gd name="connsiteX1" fmla="*/ 3600000 w 3600000"/>
                <a:gd name="connsiteY1" fmla="*/ 1800001 h 3600000"/>
                <a:gd name="connsiteX2" fmla="*/ 1800000 w 3600000"/>
                <a:gd name="connsiteY2" fmla="*/ 3600000 h 3600000"/>
                <a:gd name="connsiteX3" fmla="*/ 0 w 3600000"/>
                <a:gd name="connsiteY3" fmla="*/ 1800001 h 3600000"/>
                <a:gd name="connsiteX4" fmla="*/ 1800000 w 3600000"/>
                <a:gd name="connsiteY4" fmla="*/ 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0000" h="3600000">
                  <a:moveTo>
                    <a:pt x="1800000" y="0"/>
                  </a:moveTo>
                  <a:cubicBezTo>
                    <a:pt x="2794112" y="0"/>
                    <a:pt x="3600000" y="805888"/>
                    <a:pt x="3600000" y="1800001"/>
                  </a:cubicBezTo>
                  <a:cubicBezTo>
                    <a:pt x="3600000" y="2794113"/>
                    <a:pt x="2794112" y="3600000"/>
                    <a:pt x="1800000" y="3600000"/>
                  </a:cubicBezTo>
                  <a:cubicBezTo>
                    <a:pt x="805888" y="3600000"/>
                    <a:pt x="0" y="2794113"/>
                    <a:pt x="0" y="1800001"/>
                  </a:cubicBezTo>
                  <a:cubicBezTo>
                    <a:pt x="0" y="805888"/>
                    <a:pt x="805888" y="0"/>
                    <a:pt x="1800000" y="0"/>
                  </a:cubicBezTo>
                  <a:close/>
                </a:path>
              </a:pathLst>
            </a:custGeom>
            <a:ln>
              <a:noFill/>
            </a:ln>
            <a:effectLst>
              <a:softEdge rad="508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7174" name="Picture 6" descr="Non-Dedicated Atlas Clusters Auto-Upgrade to MongoDB v5.0 – Mongo Silverback">
            <a:extLst>
              <a:ext uri="{FF2B5EF4-FFF2-40B4-BE49-F238E27FC236}">
                <a16:creationId xmlns:a16="http://schemas.microsoft.com/office/drawing/2014/main" id="{6F16401B-ABB0-8E79-5504-522BE0479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63200" y="1481538"/>
            <a:ext cx="2880000" cy="135692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MongoDB Compass: An Overview | Blog of Ken W. Alger">
            <a:extLst>
              <a:ext uri="{FF2B5EF4-FFF2-40B4-BE49-F238E27FC236}">
                <a16:creationId xmlns:a16="http://schemas.microsoft.com/office/drawing/2014/main" id="{AFEB3EDF-0E1B-6E30-E3BB-4EC1A10D4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22185" y="3807012"/>
            <a:ext cx="2160000" cy="216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872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21" name="Rectangle 8198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22" name="Group 8200">
            <a:extLst>
              <a:ext uri="{FF2B5EF4-FFF2-40B4-BE49-F238E27FC236}">
                <a16:creationId xmlns:a16="http://schemas.microsoft.com/office/drawing/2014/main" id="{987A62DB-71D7-497D-BE1C-933ECB515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8223" name="Oval 8201">
              <a:extLst>
                <a:ext uri="{FF2B5EF4-FFF2-40B4-BE49-F238E27FC236}">
                  <a16:creationId xmlns:a16="http://schemas.microsoft.com/office/drawing/2014/main" id="{FDAC2767-A7E3-4697-90F6-443A58314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24" name="Oval 8202">
              <a:extLst>
                <a:ext uri="{FF2B5EF4-FFF2-40B4-BE49-F238E27FC236}">
                  <a16:creationId xmlns:a16="http://schemas.microsoft.com/office/drawing/2014/main" id="{AB23E396-A746-411A-8709-32ABC4DDE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25" name="Oval 8203">
              <a:extLst>
                <a:ext uri="{FF2B5EF4-FFF2-40B4-BE49-F238E27FC236}">
                  <a16:creationId xmlns:a16="http://schemas.microsoft.com/office/drawing/2014/main" id="{D135C986-CB82-4211-A910-D232B9BCA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206" name="Freeform: Shape 8205">
            <a:extLst>
              <a:ext uri="{FF2B5EF4-FFF2-40B4-BE49-F238E27FC236}">
                <a16:creationId xmlns:a16="http://schemas.microsoft.com/office/drawing/2014/main" id="{837F2C8F-CC11-4A18-AA7E-AE8C022CD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000" y="1"/>
            <a:ext cx="6858000" cy="6857999"/>
          </a:xfrm>
          <a:custGeom>
            <a:avLst/>
            <a:gdLst>
              <a:gd name="connsiteX0" fmla="*/ 3428961 w 6858000"/>
              <a:gd name="connsiteY0" fmla="*/ 0 h 6857999"/>
              <a:gd name="connsiteX1" fmla="*/ 3429042 w 6858000"/>
              <a:gd name="connsiteY1" fmla="*/ 0 h 6857999"/>
              <a:gd name="connsiteX2" fmla="*/ 3605457 w 6858000"/>
              <a:gd name="connsiteY2" fmla="*/ 4461 h 6857999"/>
              <a:gd name="connsiteX3" fmla="*/ 6858000 w 6858000"/>
              <a:gd name="connsiteY3" fmla="*/ 3429000 h 6857999"/>
              <a:gd name="connsiteX4" fmla="*/ 3429001 w 6858000"/>
              <a:gd name="connsiteY4" fmla="*/ 6857999 h 6857999"/>
              <a:gd name="connsiteX5" fmla="*/ 0 w 6858000"/>
              <a:gd name="connsiteY5" fmla="*/ 3429000 h 6857999"/>
              <a:gd name="connsiteX6" fmla="*/ 3252545 w 6858000"/>
              <a:gd name="connsiteY6" fmla="*/ 44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6857999">
                <a:moveTo>
                  <a:pt x="3428961" y="0"/>
                </a:moveTo>
                <a:lnTo>
                  <a:pt x="3429042" y="0"/>
                </a:lnTo>
                <a:lnTo>
                  <a:pt x="3605457" y="4461"/>
                </a:lnTo>
                <a:cubicBezTo>
                  <a:pt x="5417236" y="96300"/>
                  <a:pt x="6858000" y="1594396"/>
                  <a:pt x="6858000" y="3429000"/>
                </a:cubicBezTo>
                <a:cubicBezTo>
                  <a:pt x="6858000" y="5322784"/>
                  <a:pt x="5322784" y="6857999"/>
                  <a:pt x="3429001" y="6857999"/>
                </a:cubicBezTo>
                <a:cubicBezTo>
                  <a:pt x="1535216" y="6857999"/>
                  <a:pt x="0" y="5322784"/>
                  <a:pt x="0" y="3429000"/>
                </a:cubicBezTo>
                <a:cubicBezTo>
                  <a:pt x="0" y="1594396"/>
                  <a:pt x="1440765" y="96300"/>
                  <a:pt x="3252545" y="4461"/>
                </a:cubicBezTo>
                <a:close/>
              </a:path>
            </a:pathLst>
          </a:custGeom>
          <a:solidFill>
            <a:srgbClr val="FFFFFF"/>
          </a:solidFill>
          <a:effectLst>
            <a:softEdge rad="1016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C19330-379A-AA8D-B693-08CC555B8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2181946"/>
          </a:xfrm>
        </p:spPr>
        <p:txBody>
          <a:bodyPr anchor="t">
            <a:normAutofit/>
          </a:bodyPr>
          <a:lstStyle/>
          <a:p>
            <a:r>
              <a:rPr lang="es-MX" sz="5100"/>
              <a:t>Bases de Datos no Relacionales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0EF0F7-62F8-681D-1D8E-874DD9142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68" y="2788499"/>
            <a:ext cx="4786737" cy="3370879"/>
          </a:xfrm>
        </p:spPr>
        <p:txBody>
          <a:bodyPr anchor="t">
            <a:normAutofit lnSpcReduction="10000"/>
          </a:bodyPr>
          <a:lstStyle/>
          <a:p>
            <a:pPr marL="0" indent="0" algn="just">
              <a:buNone/>
            </a:pPr>
            <a:r>
              <a:rPr lang="es-MX" dirty="0"/>
              <a:t>Las bases de datos NoSQL son una alternativa a las bases de datos relacionales tradicionales. A diferencia de estas últimas, las NoSQL permiten almacenar y procesar eficientemente grandes cantidades de datos no estructurados o semiestructurados mediante la flexibilidad en los esquemas y la utilización de modelos de datos como documentos, grafos y clave-valor.</a:t>
            </a:r>
          </a:p>
        </p:txBody>
      </p:sp>
      <p:pic>
        <p:nvPicPr>
          <p:cNvPr id="8194" name="Picture 2" descr="Por qué escoger una base de datos NoSQL? Hay muchas buenas razones - The  Couchbase Blog">
            <a:extLst>
              <a:ext uri="{FF2B5EF4-FFF2-40B4-BE49-F238E27FC236}">
                <a16:creationId xmlns:a16="http://schemas.microsoft.com/office/drawing/2014/main" id="{84646630-3930-E6AE-A87A-B2CEA9CB7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24344" y="2209636"/>
            <a:ext cx="5070467" cy="230706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163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9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52" name="Rectangle 10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53" name="Oval 11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54" name="Oval 12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55" name="Rectangle 18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6" name="Rectangle 19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57" name="Rectangle 16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8" name="Rectangle 17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59" name="Rectangle 15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60" name="Rectangle 21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61" name="Rectangle 23">
            <a:extLst>
              <a:ext uri="{FF2B5EF4-FFF2-40B4-BE49-F238E27FC236}">
                <a16:creationId xmlns:a16="http://schemas.microsoft.com/office/drawing/2014/main" id="{9B9AACA9-BD92-429F-8047-0731DB46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0218CB7-9884-538B-1DE7-19BB500FA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50" y="-107020"/>
            <a:ext cx="11090272" cy="1065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s-MX" sz="3800" dirty="0"/>
              <a:t>Comparación entre AWS, Azure, and Google Cloud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05E7B53-42AD-56DC-A7F3-611AA8D48F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66547" b="48318"/>
          <a:stretch/>
        </p:blipFill>
        <p:spPr>
          <a:xfrm>
            <a:off x="298076" y="932095"/>
            <a:ext cx="3686095" cy="310366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BFE45E3-40EB-5003-EE4B-B9EAE5DEA175}"/>
              </a:ext>
            </a:extLst>
          </p:cNvPr>
          <p:cNvSpPr txBox="1"/>
          <p:nvPr/>
        </p:nvSpPr>
        <p:spPr>
          <a:xfrm>
            <a:off x="1038225" y="4724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814131B-1D8E-CC82-C9EA-721764F07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098" y="4122466"/>
            <a:ext cx="3494246" cy="2501958"/>
          </a:xfrm>
        </p:spPr>
        <p:txBody>
          <a:bodyPr anchor="t">
            <a:normAutofit fontScale="85000" lnSpcReduction="20000"/>
          </a:bodyPr>
          <a:lstStyle/>
          <a:p>
            <a:r>
              <a:rPr lang="es-MX" b="1" dirty="0">
                <a:effectLst/>
              </a:rPr>
              <a:t>AWS</a:t>
            </a:r>
            <a:endParaRPr lang="es-MX" b="1" dirty="0"/>
          </a:p>
          <a:p>
            <a:pPr marL="0" indent="0">
              <a:buNone/>
            </a:pPr>
            <a:r>
              <a:rPr lang="es-MX" dirty="0">
                <a:effectLst/>
              </a:rPr>
              <a:t>AWS es conocido por su amplia gama de servicios, escalabilidad y seguridad. También es compatible con una gran cantidad de sistemas operativos y lenguajes de programación, lo que lo hace ideal para empresas que buscan una solución personalizada.</a:t>
            </a:r>
            <a:endParaRPr lang="es-MX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FAA18BE7-EAF2-B32E-FF7C-9CC22E9FC7E2}"/>
              </a:ext>
            </a:extLst>
          </p:cNvPr>
          <p:cNvSpPr txBox="1">
            <a:spLocks/>
          </p:cNvSpPr>
          <p:nvPr/>
        </p:nvSpPr>
        <p:spPr>
          <a:xfrm>
            <a:off x="3805627" y="4084154"/>
            <a:ext cx="3494247" cy="250195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b="1" dirty="0">
                <a:effectLst/>
              </a:rPr>
              <a:t>Azure</a:t>
            </a:r>
            <a:endParaRPr lang="es-MX" b="1" dirty="0"/>
          </a:p>
          <a:p>
            <a:pPr marL="0" indent="0">
              <a:buNone/>
            </a:pPr>
            <a:r>
              <a:rPr lang="es-MX" dirty="0">
                <a:effectLst/>
              </a:rPr>
              <a:t>Azure es una plataforma de nube híbrida que ofrece una amplia gama de servicios y una integración sin problemas con otros productos de Microsoft. También es conocido por su enfoque en la inteligencia artificial y la analítica de datos.</a:t>
            </a:r>
            <a:endParaRPr lang="es-MX" dirty="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E2E6F22B-5DB1-5934-960F-EE195E1AFE50}"/>
              </a:ext>
            </a:extLst>
          </p:cNvPr>
          <p:cNvSpPr txBox="1">
            <a:spLocks/>
          </p:cNvSpPr>
          <p:nvPr/>
        </p:nvSpPr>
        <p:spPr>
          <a:xfrm>
            <a:off x="7749034" y="4166022"/>
            <a:ext cx="3741057" cy="25019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b="1" dirty="0">
                <a:effectLst/>
              </a:rPr>
              <a:t>Google Cloud</a:t>
            </a:r>
            <a:endParaRPr lang="es-MX" b="1" dirty="0"/>
          </a:p>
          <a:p>
            <a:pPr marL="0" indent="0">
              <a:buNone/>
            </a:pPr>
            <a:r>
              <a:rPr lang="es-MX" dirty="0">
                <a:effectLst/>
              </a:rPr>
              <a:t>Google Cloud es conocido por su enfoque en la innovación y la tecnología de vanguardia. También es compatible con una amplia gama de lenguajes de programación y tiene una gran cantidad de herramientas de análisis de datos.</a:t>
            </a:r>
            <a:endParaRPr lang="es-MX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A7FB0A78-20A7-B68A-4A88-5C360CD04F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33453" r="33765" b="48318"/>
          <a:stretch/>
        </p:blipFill>
        <p:spPr>
          <a:xfrm>
            <a:off x="4185461" y="932095"/>
            <a:ext cx="3612201" cy="3103668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60751BB5-8ABA-7598-3477-65E9D824D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65843" b="48318"/>
          <a:stretch/>
        </p:blipFill>
        <p:spPr>
          <a:xfrm>
            <a:off x="7825145" y="932095"/>
            <a:ext cx="3763684" cy="310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99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F017B89-7AE5-1722-ABB6-2DECAA52A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01125" cy="482404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46DF919-8FFA-FD5C-97C6-EA5C722A5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000" y="2034563"/>
            <a:ext cx="9000000" cy="482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446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78D5F11-8E02-B8FD-6E8A-442D332F8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00000" cy="482343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C0E0ED2-A4B9-65F3-A650-87C5496A7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000" y="2034563"/>
            <a:ext cx="9000000" cy="482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639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64469CA-F1D6-8D60-4E8F-0664AC975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00000" cy="482343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CA7CBF9-D5BB-2348-572C-72135257E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000" y="2034563"/>
            <a:ext cx="9000000" cy="482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399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82576A8-EEA3-FD2D-320F-2CD7020030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94"/>
          <a:stretch/>
        </p:blipFill>
        <p:spPr>
          <a:xfrm>
            <a:off x="1" y="1"/>
            <a:ext cx="7239000" cy="341434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23134AC-00BB-2155-8898-DFAF929E24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84"/>
          <a:stretch/>
        </p:blipFill>
        <p:spPr>
          <a:xfrm>
            <a:off x="2999153" y="2505075"/>
            <a:ext cx="9259522" cy="43529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C23D3FF-369C-B9E5-BF9A-5F054BE986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465"/>
          <a:stretch/>
        </p:blipFill>
        <p:spPr>
          <a:xfrm>
            <a:off x="0" y="3105150"/>
            <a:ext cx="8092110" cy="375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14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B1E45DE-6D4D-373F-FE81-3B7A16FBB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9000000" cy="482343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E0541BD-2EDE-ED56-3053-1DFE3B80A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000" y="2034562"/>
            <a:ext cx="9000000" cy="482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31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0B62294-1FDE-A14C-4AC4-D2D190651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00000" cy="482343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EBD5902-2265-05BF-9297-34B86F779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000" y="2034562"/>
            <a:ext cx="9000000" cy="482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06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E7E253A-5D37-4750-90ED-CA80C9748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000000" cy="482343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F4453A4-512A-91BE-3550-BB9FD1B3F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000" y="2034561"/>
            <a:ext cx="9000000" cy="482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72596"/>
      </p:ext>
    </p:extLst>
  </p:cSld>
  <p:clrMapOvr>
    <a:masterClrMapping/>
  </p:clrMapOvr>
</p:sld>
</file>

<file path=ppt/theme/theme1.xml><?xml version="1.0" encoding="utf-8"?>
<a:theme xmlns:a="http://schemas.openxmlformats.org/drawingml/2006/main" name="GlowVTI">
  <a:themeElements>
    <a:clrScheme name="Glow">
      <a:dk1>
        <a:sysClr val="windowText" lastClr="000000"/>
      </a:dk1>
      <a:lt1>
        <a:sysClr val="window" lastClr="FFFFFF"/>
      </a:lt1>
      <a:dk2>
        <a:srgbClr val="000000"/>
      </a:dk2>
      <a:lt2>
        <a:srgbClr val="F2F2F2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404040"/>
      </a:accent6>
      <a:hlink>
        <a:srgbClr val="3E8FF1"/>
      </a:hlink>
      <a:folHlink>
        <a:srgbClr val="939393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569</Words>
  <Application>Microsoft Office PowerPoint</Application>
  <PresentationFormat>Panorámica</PresentationFormat>
  <Paragraphs>46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0" baseType="lpstr">
      <vt:lpstr>Arial</vt:lpstr>
      <vt:lpstr>Avenir Next LT Pro</vt:lpstr>
      <vt:lpstr>Bell MT</vt:lpstr>
      <vt:lpstr>clcicgqyw0002obe2xroteu2c</vt:lpstr>
      <vt:lpstr>Söhne</vt:lpstr>
      <vt:lpstr>GlowVTI</vt:lpstr>
      <vt:lpstr>Benemérita Universidad Autónoma de Puebla</vt:lpstr>
      <vt:lpstr>Thunder Client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Swagger</vt:lpstr>
      <vt:lpstr>Redocly</vt:lpstr>
      <vt:lpstr>MongoDB Atlas y MongoDB Compass: Ventajas, Desventajas y diferencias</vt:lpstr>
      <vt:lpstr>MongoDB Atlas y MongoDB Compass</vt:lpstr>
      <vt:lpstr>Ventajas de MongoDB Atlas</vt:lpstr>
      <vt:lpstr>Desventajas de MongoDB Atlas</vt:lpstr>
      <vt:lpstr>Ventajas de MongoDB Compass</vt:lpstr>
      <vt:lpstr>Desventajas de MongoDB Compass</vt:lpstr>
      <vt:lpstr>Diferencias entre MongoDB Atlas y MongoDB Compass</vt:lpstr>
      <vt:lpstr>Bases de Datos no Relacionales</vt:lpstr>
      <vt:lpstr>Comparación entre AWS, Azure, and Google Cloud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MongoDB Atlas y MongoDB Compass: Ventajas, Desventajas y diferencias</dc:title>
  <dc:creator>Vicente Zavaleta Sanchez</dc:creator>
  <cp:lastModifiedBy>Vicente Zavaleta Sanchez</cp:lastModifiedBy>
  <cp:revision>25</cp:revision>
  <dcterms:created xsi:type="dcterms:W3CDTF">2023-11-24T16:34:23Z</dcterms:created>
  <dcterms:modified xsi:type="dcterms:W3CDTF">2023-11-24T18:43:22Z</dcterms:modified>
</cp:coreProperties>
</file>